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  <p:sldMasterId id="2147483660" r:id="rId5"/>
  </p:sldMasterIdLst>
  <p:notesMasterIdLst>
    <p:notesMasterId r:id="rId14"/>
  </p:notesMasterIdLst>
  <p:sldIdLst>
    <p:sldId id="263" r:id="rId6"/>
    <p:sldId id="264" r:id="rId7"/>
    <p:sldId id="265" r:id="rId8"/>
    <p:sldId id="266" r:id="rId9"/>
    <p:sldId id="267" r:id="rId10"/>
    <p:sldId id="268" r:id="rId11"/>
    <p:sldId id="262" r:id="rId12"/>
    <p:sldId id="261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336195"/>
    <a:srgbClr val="284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62"/>
      </p:cViewPr>
      <p:guideLst>
        <p:guide orient="horz" pos="1620"/>
        <p:guide pos="2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https://pew-my.sharepoint.com/personal/jscott_pewtrusts_org/Documents/Documents/Initiatives/State%20run%20plans/CA/New%20plans%20and%20plan%20terminations%20-%20form%205500%20figures%20Californ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'New plans, initial'!$A$10</c:f>
              <c:strCache>
                <c:ptCount val="1"/>
                <c:pt idx="0">
                  <c:v>California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'New plans, initial'!$B$9:$I$9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'New plans, initial'!$B$10:$I$10</c:f>
              <c:numCache>
                <c:formatCode>0.0%</c:formatCode>
                <c:ptCount val="8"/>
                <c:pt idx="0">
                  <c:v>7.3082566076250827E-2</c:v>
                </c:pt>
                <c:pt idx="1">
                  <c:v>7.703249694066458E-2</c:v>
                </c:pt>
                <c:pt idx="2">
                  <c:v>8.3807255630607508E-2</c:v>
                </c:pt>
                <c:pt idx="3">
                  <c:v>8.2574552683896615E-2</c:v>
                </c:pt>
                <c:pt idx="4">
                  <c:v>8.6362527445718471E-2</c:v>
                </c:pt>
                <c:pt idx="5">
                  <c:v>8.7691459845691919E-2</c:v>
                </c:pt>
                <c:pt idx="6">
                  <c:v>8.6667706507876793E-2</c:v>
                </c:pt>
                <c:pt idx="7">
                  <c:v>0.10353813982325064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6C-4F96-BE80-AF6D9FBCBFBB}"/>
            </c:ext>
          </c:extLst>
        </c:ser>
        <c:ser>
          <c:idx val="1"/>
          <c:order val="1"/>
          <c:tx>
            <c:strRef>
              <c:f>'New plans, initial'!$A$11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'New plans, initial'!$B$9:$I$9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'New plans, initial'!$B$11:$I$11</c:f>
              <c:numCache>
                <c:formatCode>0.0%</c:formatCode>
                <c:ptCount val="8"/>
                <c:pt idx="0">
                  <c:v>5.9557046518244318E-2</c:v>
                </c:pt>
                <c:pt idx="1">
                  <c:v>6.4566868362558663E-2</c:v>
                </c:pt>
                <c:pt idx="2">
                  <c:v>6.8713718021499073E-2</c:v>
                </c:pt>
                <c:pt idx="3">
                  <c:v>6.8297236295531485E-2</c:v>
                </c:pt>
                <c:pt idx="4">
                  <c:v>7.0711168973224908E-2</c:v>
                </c:pt>
                <c:pt idx="5">
                  <c:v>7.292247914810325E-2</c:v>
                </c:pt>
                <c:pt idx="6">
                  <c:v>7.3539195229307311E-2</c:v>
                </c:pt>
                <c:pt idx="7">
                  <c:v>7.914070864012214E-2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6C-4F96-BE80-AF6D9FBCB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8774392"/>
        <c:axId val="788774720"/>
      </c:lineChart>
      <c:catAx>
        <c:axId val="788774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774720"/>
        <c:crosses val="autoZero"/>
        <c:auto val="1"/>
        <c:lblAlgn val="ctr"/>
        <c:lblOffset val="100"/>
        <c:noMultiLvlLbl val="0"/>
      </c:catAx>
      <c:valAx>
        <c:axId val="788774720"/>
        <c:scaling>
          <c:orientation val="minMax"/>
          <c:min val="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774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0.21089</cdr:x>
      <cdr:y>0.35655</cdr:y>
    </cdr:from>
    <cdr:to>
      <cdr:x>0.35281</cdr:x>
      <cdr:y>0.44299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BC513CC-3808-40D9-9CF0-EEBCB5D232D0}"/>
            </a:ext>
          </a:extLst>
        </cdr:cNvPr>
        <cdr:cNvSpPr txBox="1"/>
      </cdr:nvSpPr>
      <cdr:spPr>
        <a:xfrm xmlns:a="http://schemas.openxmlformats.org/drawingml/2006/main">
          <a:off x="1754641" y="1444854"/>
          <a:ext cx="1180742" cy="3502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0" dirty="0">
              <a:solidFill>
                <a:schemeClr val="accent1">
                  <a:lumMod val="75000"/>
                </a:schemeClr>
              </a:solidFill>
            </a:rPr>
            <a:t>California</a:t>
          </a:r>
        </a:p>
      </cdr:txBody>
    </cdr:sp>
  </cdr:relSizeAnchor>
  <cdr:relSizeAnchor xmlns:cdr="http://schemas.openxmlformats.org/drawingml/2006/chartDrawing">
    <cdr:from>
      <cdr:x>0.40757</cdr:x>
      <cdr:y>0.67147</cdr:y>
    </cdr:from>
    <cdr:to>
      <cdr:x>0.54382</cdr:x>
      <cdr:y>0.75791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D4FFD1C-A3C7-4259-AD30-AB66B5793053}"/>
            </a:ext>
          </a:extLst>
        </cdr:cNvPr>
        <cdr:cNvSpPr txBox="1"/>
      </cdr:nvSpPr>
      <cdr:spPr>
        <a:xfrm xmlns:a="http://schemas.openxmlformats.org/drawingml/2006/main">
          <a:off x="4935763" y="4228193"/>
          <a:ext cx="1650093" cy="544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0">
              <a:solidFill>
                <a:schemeClr val="tx1">
                  <a:lumMod val="75000"/>
                  <a:lumOff val="25000"/>
                </a:schemeClr>
              </a:solidFill>
            </a:rPr>
            <a:t>United States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E0BD6-6453-4D21-BDD8-0B2A720ECB5C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9C426-F451-455D-BE8E-B1459E71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5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3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e.g., in PA: the ratio of elderly households to working age households, will increase by 48% over 15 years</a:t>
            </a:r>
          </a:p>
          <a:p>
            <a:endParaRPr lang="en-US"/>
          </a:p>
          <a:p>
            <a:r>
              <a:rPr lang="en-US" sz="1200"/>
              <a:t>Finding on retirement savings participation have largely not changed in 40 years</a:t>
            </a:r>
          </a:p>
          <a:p>
            <a:endParaRPr lang="en-US" sz="1200"/>
          </a:p>
          <a:p>
            <a:r>
              <a:rPr lang="en-US" sz="1200"/>
              <a:t>Increased spending on Medicaid and state-sponsored programs like low-income heating assistance</a:t>
            </a:r>
          </a:p>
          <a:p>
            <a:r>
              <a:rPr lang="en-US" sz="1200"/>
              <a:t>Reduced economic activity and depressed tax revenues due to increase in vulnerable older households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1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4689"/>
            <a:ext cx="8229600" cy="536394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33619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79401"/>
            <a:ext cx="8229600" cy="25550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6195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336195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336195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336195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33619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987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369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36195"/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rgbClr val="336195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336195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336195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336195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369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36195"/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rgbClr val="336195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336195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336195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336195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94689"/>
            <a:ext cx="8229600" cy="536394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33619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311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370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36195"/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rgbClr val="336195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336195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336195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336195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370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36195"/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rgbClr val="336195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336195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336195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336195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94689"/>
            <a:ext cx="8229600" cy="536394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33619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704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4689"/>
            <a:ext cx="8229600" cy="536394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33619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79402"/>
            <a:ext cx="8229600" cy="25550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6195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336195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336195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336195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336195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917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29555" y="3189264"/>
            <a:ext cx="8458005" cy="13806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rgbClr val="33619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059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64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</p:sldLayoutIdLst>
  <p:txStyles>
    <p:titleStyle>
      <a:lvl1pPr algn="l" defTabSz="457200" rtl="0" eaLnBrk="1" latinLnBrk="0" hangingPunct="1">
        <a:lnSpc>
          <a:spcPts val="5400"/>
        </a:lnSpc>
        <a:spcBef>
          <a:spcPct val="0"/>
        </a:spcBef>
        <a:buNone/>
        <a:defRPr sz="6400" b="1" kern="700" spc="-25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49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</p:sldLayoutIdLst>
  <p:hf hdr="0" ftr="0" dt="0"/>
  <p:txStyles>
    <p:titleStyle>
      <a:lvl1pPr algn="l" defTabSz="609585" rtl="0" eaLnBrk="1" latinLnBrk="0" hangingPunct="1">
        <a:lnSpc>
          <a:spcPts val="7200"/>
        </a:lnSpc>
        <a:spcBef>
          <a:spcPct val="0"/>
        </a:spcBef>
        <a:buNone/>
        <a:defRPr sz="8533" b="1" kern="700" spc="-333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-Template-16x9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" y="0"/>
            <a:ext cx="913587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98" y="704676"/>
            <a:ext cx="8540969" cy="363033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000" spc="0">
                <a:solidFill>
                  <a:schemeClr val="bg1"/>
                </a:solidFill>
              </a:rPr>
              <a:t>New Mexico Work &amp; $</a:t>
            </a:r>
            <a:r>
              <a:rPr lang="en-US" sz="3000" spc="0" err="1">
                <a:solidFill>
                  <a:schemeClr val="bg1"/>
                </a:solidFill>
              </a:rPr>
              <a:t>ave</a:t>
            </a:r>
            <a:r>
              <a:rPr lang="en-US" sz="3000" spc="0">
                <a:solidFill>
                  <a:schemeClr val="bg1"/>
                </a:solidFill>
              </a:rPr>
              <a:t> Research</a:t>
            </a:r>
            <a:br>
              <a:rPr lang="en-US" sz="3000" spc="0">
                <a:solidFill>
                  <a:schemeClr val="bg1"/>
                </a:solidFill>
                <a:latin typeface="+mn-lt"/>
              </a:rPr>
            </a:br>
            <a:br>
              <a:rPr lang="en-US" sz="3000" spc="0">
                <a:solidFill>
                  <a:schemeClr val="bg1"/>
                </a:solidFill>
                <a:latin typeface="+mn-lt"/>
              </a:rPr>
            </a:br>
            <a:r>
              <a:rPr lang="en-US" sz="1500" spc="0">
                <a:solidFill>
                  <a:schemeClr val="bg1"/>
                </a:solidFill>
              </a:rPr>
              <a:t>Kim Olson</a:t>
            </a:r>
            <a:br>
              <a:rPr lang="en-US" sz="1500" spc="0">
                <a:solidFill>
                  <a:schemeClr val="bg1"/>
                </a:solidFill>
                <a:latin typeface="+mn-lt"/>
              </a:rPr>
            </a:br>
            <a:r>
              <a:rPr lang="en-US" sz="1500" spc="0">
                <a:solidFill>
                  <a:schemeClr val="bg1"/>
                </a:solidFill>
                <a:latin typeface="+mn-lt"/>
              </a:rPr>
              <a:t>The Pew Charitable Trusts</a:t>
            </a:r>
            <a:br>
              <a:rPr lang="en-US" sz="1500" spc="0">
                <a:solidFill>
                  <a:schemeClr val="bg1"/>
                </a:solidFill>
                <a:latin typeface="+mn-lt"/>
              </a:rPr>
            </a:br>
            <a:r>
              <a:rPr lang="en-US" sz="1500" spc="0">
                <a:solidFill>
                  <a:schemeClr val="bg1"/>
                </a:solidFill>
                <a:latin typeface="+mn-lt"/>
              </a:rPr>
              <a:t>New Mexico Retirement Savings Symposium</a:t>
            </a:r>
            <a:br>
              <a:rPr lang="en-US" sz="1500" spc="0">
                <a:solidFill>
                  <a:schemeClr val="bg1"/>
                </a:solidFill>
                <a:latin typeface="+mn-lt"/>
              </a:rPr>
            </a:br>
            <a:r>
              <a:rPr lang="en-US" sz="1500" spc="0">
                <a:solidFill>
                  <a:schemeClr val="bg1"/>
                </a:solidFill>
              </a:rPr>
              <a:t>September 20</a:t>
            </a:r>
            <a:r>
              <a:rPr lang="en-US" sz="1500" spc="0">
                <a:solidFill>
                  <a:schemeClr val="bg1"/>
                </a:solidFill>
                <a:latin typeface="+mn-lt"/>
              </a:rPr>
              <a:t>,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52C521-2635-4BDA-909D-104D8DC2B00D}"/>
              </a:ext>
            </a:extLst>
          </p:cNvPr>
          <p:cNvSpPr txBox="1"/>
          <p:nvPr/>
        </p:nvSpPr>
        <p:spPr>
          <a:xfrm>
            <a:off x="8764439" y="4744529"/>
            <a:ext cx="31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189"/>
            <a:r>
              <a:rPr lang="en-US" sz="1800">
                <a:solidFill>
                  <a:prstClr val="white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3280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67A5B1-4027-4464-858D-9612DC7B1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26"/>
            <a:ext cx="8229600" cy="536394"/>
          </a:xfr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/>
              <a:t>Auto-IRAs and market for retirement plans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2ECFA-B431-42A9-8A3D-80BA9CF2F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0060"/>
            <a:ext cx="8229600" cy="3783980"/>
          </a:xfr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endParaRPr lang="en-US" sz="2800"/>
          </a:p>
          <a:p>
            <a:pPr marL="457200" indent="-457200"/>
            <a:r>
              <a:rPr lang="en-US" sz="2800"/>
              <a:t>Competitive or complementary?</a:t>
            </a:r>
          </a:p>
          <a:p>
            <a:r>
              <a:rPr lang="en-US" sz="2800"/>
              <a:t>Auto-IRAs ‘nudging’ employers to adopt plans?</a:t>
            </a:r>
          </a:p>
          <a:p>
            <a:r>
              <a:rPr lang="en-US" sz="2800"/>
              <a:t>Are employers dropping their benefits? </a:t>
            </a:r>
          </a:p>
          <a:p>
            <a:r>
              <a:rPr lang="en-US" sz="2800"/>
              <a:t>Analysis of Form 5500 filings, 2013-2020, with focus</a:t>
            </a:r>
          </a:p>
          <a:p>
            <a:pPr indent="0">
              <a:buNone/>
            </a:pPr>
            <a:r>
              <a:rPr lang="en-US" sz="2800"/>
              <a:t>     on CA, IL, OR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0015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1D0D1953-4F93-4BF9-BDBC-79F6D1B3703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97348" y="507999"/>
            <a:ext cx="4709223" cy="3857627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10357F-DA5D-4DEE-852A-E91A73DBE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5430" y="2423885"/>
            <a:ext cx="3171370" cy="1941955"/>
          </a:xfr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en-US" sz="2000"/>
              <a:t>Bump in new plans after auto-IRAs go into effect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7000AB-B0E2-4B63-BDA2-CCEF7F224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8800" y="294689"/>
            <a:ext cx="508000" cy="536394"/>
          </a:xfr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sz="2800"/>
            </a:br>
            <a:endParaRPr lang="en-US" sz="2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868BFF-7F61-402D-95A5-A213317EA8ED}"/>
              </a:ext>
            </a:extLst>
          </p:cNvPr>
          <p:cNvSpPr txBox="1"/>
          <p:nvPr/>
        </p:nvSpPr>
        <p:spPr>
          <a:xfrm>
            <a:off x="5406570" y="508000"/>
            <a:ext cx="3280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Are auto-IRAs ‘nudging’ employers to adopt plans?</a:t>
            </a:r>
          </a:p>
        </p:txBody>
      </p:sp>
    </p:spTree>
    <p:extLst>
      <p:ext uri="{BB962C8B-B14F-4D97-AF65-F5344CB8AC3E}">
        <p14:creationId xmlns:p14="http://schemas.microsoft.com/office/powerpoint/2010/main" val="101938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E6E7B66-A089-490C-804E-8A55136D91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061116"/>
              </p:ext>
            </p:extLst>
          </p:nvPr>
        </p:nvGraphicFramePr>
        <p:xfrm>
          <a:off x="30617" y="210400"/>
          <a:ext cx="8320008" cy="405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71A1E8-6150-409F-BABB-334DC5A60F95}"/>
              </a:ext>
            </a:extLst>
          </p:cNvPr>
          <p:cNvCxnSpPr/>
          <p:nvPr/>
        </p:nvCxnSpPr>
        <p:spPr>
          <a:xfrm>
            <a:off x="6784041" y="67236"/>
            <a:ext cx="0" cy="383913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6171ECD-C032-4BB8-8B4C-A2F6F1E0749B}"/>
              </a:ext>
            </a:extLst>
          </p:cNvPr>
          <p:cNvSpPr txBox="1"/>
          <p:nvPr/>
        </p:nvSpPr>
        <p:spPr>
          <a:xfrm>
            <a:off x="6893719" y="128588"/>
            <a:ext cx="985838" cy="40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13" err="1">
                <a:solidFill>
                  <a:schemeClr val="tx1">
                    <a:lumMod val="65000"/>
                    <a:lumOff val="35000"/>
                  </a:schemeClr>
                </a:solidFill>
              </a:rPr>
              <a:t>CalSavers</a:t>
            </a:r>
            <a:r>
              <a:rPr lang="en-US" sz="1013">
                <a:solidFill>
                  <a:schemeClr val="tx1">
                    <a:lumMod val="65000"/>
                    <a:lumOff val="35000"/>
                  </a:schemeClr>
                </a:solidFill>
              </a:rPr>
              <a:t> begins</a:t>
            </a:r>
          </a:p>
        </p:txBody>
      </p:sp>
    </p:spTree>
    <p:extLst>
      <p:ext uri="{BB962C8B-B14F-4D97-AF65-F5344CB8AC3E}">
        <p14:creationId xmlns:p14="http://schemas.microsoft.com/office/powerpoint/2010/main" val="344161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C1FB45-A2CB-4E5C-BE76-C3AED52D7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928813"/>
            <a:ext cx="2802531" cy="2437029"/>
          </a:xfr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/>
              <a:t>Plan terminations in auto-IRA states not different from other states, US average</a:t>
            </a:r>
          </a:p>
        </p:txBody>
      </p:sp>
      <p:pic>
        <p:nvPicPr>
          <p:cNvPr id="9" name="Content Placeholder 8" descr="Chart, line chart&#10;&#10;Description automatically generated">
            <a:extLst>
              <a:ext uri="{FF2B5EF4-FFF2-40B4-BE49-F238E27FC236}">
                <a16:creationId xmlns:a16="http://schemas.microsoft.com/office/drawing/2014/main" id="{932FB849-AE7E-45DB-85A1-3FB80BACAD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87057" y="192882"/>
            <a:ext cx="4506575" cy="4055918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F8A691D-FAED-42BE-B85C-82EF9900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0" y="407194"/>
            <a:ext cx="3563938" cy="1042988"/>
          </a:xfrm>
        </p:spPr>
        <p:txBody>
          <a:bodyPr>
            <a:normAutofit fontScale="9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800" spc="0"/>
              <a:t>Are employers dropping their retirement plans?</a:t>
            </a:r>
          </a:p>
        </p:txBody>
      </p:sp>
    </p:spTree>
    <p:extLst>
      <p:ext uri="{BB962C8B-B14F-4D97-AF65-F5344CB8AC3E}">
        <p14:creationId xmlns:p14="http://schemas.microsoft.com/office/powerpoint/2010/main" val="8380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52811-CB9D-4B43-9698-25A33911C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402"/>
            <a:ext cx="8229600" cy="2924941"/>
          </a:xfrm>
        </p:spPr>
        <p:txBody>
          <a:bodyPr/>
          <a:lstStyle/>
          <a:p>
            <a:endParaRPr lang="en-US" sz="2000">
              <a:solidFill>
                <a:schemeClr val="tx1"/>
              </a:solidFill>
              <a:latin typeface="+mn-lt"/>
            </a:endParaRPr>
          </a:p>
          <a:p>
            <a:r>
              <a:rPr lang="en-US" sz="2000">
                <a:solidFill>
                  <a:schemeClr val="tx1"/>
                </a:solidFill>
                <a:latin typeface="+mn-lt"/>
              </a:rPr>
              <a:t>Modeled two approaches: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+mn-lt"/>
              </a:rPr>
              <a:t>Employer voluntary registration, employee opt-out IRA program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+mn-lt"/>
              </a:rPr>
              <a:t>Employer required registration, employee opt-out IRA program</a:t>
            </a:r>
          </a:p>
          <a:p>
            <a:r>
              <a:rPr lang="en-US" sz="2000">
                <a:solidFill>
                  <a:schemeClr val="tx1"/>
                </a:solidFill>
                <a:latin typeface="+mn-lt"/>
              </a:rPr>
              <a:t>Used assumptions to project when the program will become:</a:t>
            </a:r>
          </a:p>
          <a:p>
            <a:pPr marL="609585" lvl="1" indent="0">
              <a:buNone/>
            </a:pPr>
            <a:r>
              <a:rPr lang="en-US" sz="2000">
                <a:solidFill>
                  <a:schemeClr val="tx1"/>
                </a:solidFill>
                <a:latin typeface="+mn-lt"/>
              </a:rPr>
              <a:t>1) </a:t>
            </a:r>
            <a:r>
              <a:rPr lang="en-US" sz="2000" b="1">
                <a:solidFill>
                  <a:schemeClr val="tx1"/>
                </a:solidFill>
                <a:latin typeface="+mn-lt"/>
              </a:rPr>
              <a:t>Cash-flow positive 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(state’s fee revenue exceeds state costs; program is self-sustaining)</a:t>
            </a:r>
          </a:p>
          <a:p>
            <a:pPr marL="609585" lvl="1" indent="0">
              <a:buNone/>
            </a:pPr>
            <a:r>
              <a:rPr lang="en-US" sz="2000">
                <a:solidFill>
                  <a:schemeClr val="tx1"/>
                </a:solidFill>
                <a:latin typeface="+mn-lt"/>
              </a:rPr>
              <a:t>2) </a:t>
            </a:r>
            <a:r>
              <a:rPr lang="en-US" sz="2000" b="1">
                <a:solidFill>
                  <a:schemeClr val="tx1"/>
                </a:solidFill>
                <a:latin typeface="+mn-lt"/>
              </a:rPr>
              <a:t>Net positive </a:t>
            </a:r>
            <a:r>
              <a:rPr lang="en-US" sz="2000">
                <a:solidFill>
                  <a:schemeClr val="tx1"/>
                </a:solidFill>
                <a:latin typeface="+mn-lt"/>
              </a:rPr>
              <a:t>(state’s fee revenue exceeds state’s collective costs)</a:t>
            </a:r>
          </a:p>
          <a:p>
            <a:endParaRPr lang="en-US" sz="1600"/>
          </a:p>
          <a:p>
            <a:endParaRPr lang="en-US" sz="1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318ABF-7A73-4C53-B5F4-403848F8FDE6}"/>
              </a:ext>
            </a:extLst>
          </p:cNvPr>
          <p:cNvSpPr txBox="1"/>
          <p:nvPr/>
        </p:nvSpPr>
        <p:spPr>
          <a:xfrm>
            <a:off x="457200" y="48622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Current program vs. Auto-IRA comparison</a:t>
            </a:r>
          </a:p>
        </p:txBody>
      </p:sp>
    </p:spTree>
    <p:extLst>
      <p:ext uri="{BB962C8B-B14F-4D97-AF65-F5344CB8AC3E}">
        <p14:creationId xmlns:p14="http://schemas.microsoft.com/office/powerpoint/2010/main" val="52176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3334C3-88EB-8460-778E-7258EF4942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56389" y="0"/>
            <a:ext cx="7431221" cy="437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5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3334C3-88EB-8460-778E-7258EF494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992" y="0"/>
            <a:ext cx="7434016" cy="437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88882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ew_PPT-Template_2018_16x9_color [Read-Only]" id="{3F78C87F-67B0-43F0-8989-F2113CC23EB2}" vid="{5CA75B27-E874-4510-8180-3062AD1E1509}"/>
    </a:ext>
  </a:extLst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tirement savings overview nov 2020" id="{9A94995B-2C31-40F1-B3F5-FE7F8FE07AAC}" vid="{B5633E5C-0965-4824-BA70-B1725B0F05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BB46BA7D18324188A363815258D00C" ma:contentTypeVersion="8" ma:contentTypeDescription="Create a new document." ma:contentTypeScope="" ma:versionID="1b5cf12454e317655ba0331fbb802405">
  <xsd:schema xmlns:xsd="http://www.w3.org/2001/XMLSchema" xmlns:xs="http://www.w3.org/2001/XMLSchema" xmlns:p="http://schemas.microsoft.com/office/2006/metadata/properties" xmlns:ns2="6ab3c233-8ea4-4e7b-a52d-d852a2a09ce2" targetNamespace="http://schemas.microsoft.com/office/2006/metadata/properties" ma:root="true" ma:fieldsID="16ca79d7b20da283c16f1ee64a379651" ns2:_="">
    <xsd:import namespace="6ab3c233-8ea4-4e7b-a52d-d852a2a09c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eAdvocacy" minOccurs="0"/>
                <xsd:element ref="ns2:GettingStarted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3c233-8ea4-4e7b-a52d-d852a2a09c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eAdvocacy" ma:index="13" nillable="true" ma:displayName="eAdvocacy" ma:format="Dropdown" ma:internalName="eAdvocacy">
      <xsd:simpleType>
        <xsd:restriction base="dms:Text">
          <xsd:maxLength value="255"/>
        </xsd:restriction>
      </xsd:simpleType>
    </xsd:element>
    <xsd:element name="GettingStarted" ma:index="14" nillable="true" ma:displayName="Getting Started" ma:format="Dropdown" ma:internalName="GettingStarted">
      <xsd:simpleType>
        <xsd:restriction base="dms:Text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Advocacy xmlns="6ab3c233-8ea4-4e7b-a52d-d852a2a09ce2" xsi:nil="true"/>
    <GettingStarted xmlns="6ab3c233-8ea4-4e7b-a52d-d852a2a09ce2" xsi:nil="true"/>
  </documentManagement>
</p:properties>
</file>

<file path=customXml/itemProps1.xml><?xml version="1.0" encoding="utf-8"?>
<ds:datastoreItem xmlns:ds="http://schemas.openxmlformats.org/officeDocument/2006/customXml" ds:itemID="{5D00A8B8-86D9-4045-B77E-E10CB5806D68}">
  <ds:schemaRefs>
    <ds:schemaRef ds:uri="6ab3c233-8ea4-4e7b-a52d-d852a2a09ce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15106B4-FD4F-44B4-AF07-298ABD28E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2BC0A6-F254-4000-BC7A-DC9E96E0D25C}">
  <ds:schemaRefs>
    <ds:schemaRef ds:uri="6ab3c233-8ea4-4e7b-a52d-d852a2a09ce2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Template_2018_16x9 (2)</Template>
  <TotalTime>0</TotalTime>
  <Words>242</Words>
  <Application>Microsoft Office PowerPoint</Application>
  <PresentationFormat>On-screen Show (16:9)</PresentationFormat>
  <Paragraphs>31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7_Office Theme</vt:lpstr>
      <vt:lpstr>7_Office Theme</vt:lpstr>
      <vt:lpstr>New Mexico Work &amp; $ave Research  Kim Olson The Pew Charitable Trusts New Mexico Retirement Savings Symposium September 20, 2022</vt:lpstr>
      <vt:lpstr>Auto-IRAs and market for retirement plans</vt:lpstr>
      <vt:lpstr> </vt:lpstr>
      <vt:lpstr>PowerPoint Presentation</vt:lpstr>
      <vt:lpstr>Are employers dropping their retirement plans?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Keystone Saves Modeling</dc:title>
  <dc:creator>Andrew Blevins</dc:creator>
  <cp:lastModifiedBy>Spray, Maria, STO</cp:lastModifiedBy>
  <cp:revision>1</cp:revision>
  <dcterms:created xsi:type="dcterms:W3CDTF">2022-01-31T16:47:41Z</dcterms:created>
  <dcterms:modified xsi:type="dcterms:W3CDTF">2022-11-14T15:49:43Z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0x01010039BB46BA7D18324188A363815258D00C</vt:lpwstr>
  </property>
  <property fmtid="{D5CDD505-2E9C-101B-9397-08002B2CF9AE}" pid="3" name="PEW_GS_Department">
    <vt:lpwstr>1479;#Communications|f08bed90-1415-41f3-9c6a-0430b57737d5</vt:lpwstr>
  </property>
  <property fmtid="{D5CDD505-2E9C-101B-9397-08002B2CF9AE}" pid="4" name="k5914dfc777744d1bb3628babe14bd0b">
    <vt:lpwstr>Communications|f08bed90-1415-41f3-9c6a-0430b57737d5</vt:lpwstr>
  </property>
  <property fmtid="{D5CDD505-2E9C-101B-9397-08002B2CF9AE}" pid="5" name="Sticky">
    <vt:bool>false</vt:bool>
  </property>
  <property fmtid="{D5CDD505-2E9C-101B-9397-08002B2CF9AE}" pid="6" name="TaxCatchAll">
    <vt:lpwstr>1479;#Communications|f08bed90-1415-41f3-9c6a-0430b57737d5</vt:lpwstr>
  </property>
  <property fmtid="{D5CDD505-2E9C-101B-9397-08002B2CF9AE}" pid="7" name="Order">
    <vt:r8>703600</vt:r8>
  </property>
</Properties>
</file>