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5.xml" ContentType="application/vnd.openxmlformats-officedocument.drawingml.chartshapes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6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6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7.xml" ContentType="application/vnd.openxmlformats-officedocument.drawingml.chartshapes+xml"/>
  <Override PartName="/ppt/charts/chart17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8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18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9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19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0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20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1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21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2.xml" ContentType="application/vnd.openxmlformats-officedocument.drawingml.chartshapes+xml"/>
  <Override PartName="/ppt/notesSlides/notesSlide25.xml" ContentType="application/vnd.openxmlformats-officedocument.presentationml.notesSlide+xml"/>
  <Override PartName="/ppt/charts/chart22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3.xml" ContentType="application/vnd.openxmlformats-officedocument.drawingml.chartshapes+xml"/>
  <Override PartName="/ppt/notesSlides/notesSlide26.xml" ContentType="application/vnd.openxmlformats-officedocument.presentationml.notesSlide+xml"/>
  <Override PartName="/ppt/charts/chart23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4.xml" ContentType="application/vnd.openxmlformats-officedocument.drawingml.chartshape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75" r:id="rId2"/>
    <p:sldId id="416" r:id="rId3"/>
    <p:sldId id="418" r:id="rId4"/>
    <p:sldId id="424" r:id="rId5"/>
    <p:sldId id="425" r:id="rId6"/>
    <p:sldId id="426" r:id="rId7"/>
    <p:sldId id="423" r:id="rId8"/>
    <p:sldId id="417" r:id="rId9"/>
    <p:sldId id="389" r:id="rId10"/>
    <p:sldId id="401" r:id="rId11"/>
    <p:sldId id="398" r:id="rId12"/>
    <p:sldId id="413" r:id="rId13"/>
    <p:sldId id="387" r:id="rId14"/>
    <p:sldId id="388" r:id="rId15"/>
    <p:sldId id="393" r:id="rId16"/>
    <p:sldId id="397" r:id="rId17"/>
    <p:sldId id="390" r:id="rId18"/>
    <p:sldId id="391" r:id="rId19"/>
    <p:sldId id="399" r:id="rId20"/>
    <p:sldId id="403" r:id="rId21"/>
    <p:sldId id="400" r:id="rId22"/>
    <p:sldId id="420" r:id="rId23"/>
    <p:sldId id="405" r:id="rId24"/>
    <p:sldId id="406" r:id="rId25"/>
    <p:sldId id="409" r:id="rId26"/>
    <p:sldId id="410" r:id="rId27"/>
    <p:sldId id="411" r:id="rId28"/>
    <p:sldId id="407" r:id="rId29"/>
    <p:sldId id="408" r:id="rId30"/>
    <p:sldId id="419" r:id="rId31"/>
    <p:sldId id="427" r:id="rId32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528" userDrawn="1">
          <p15:clr>
            <a:srgbClr val="A4A3A4"/>
          </p15:clr>
        </p15:guide>
        <p15:guide id="4" orient="horz" pos="2232" userDrawn="1">
          <p15:clr>
            <a:srgbClr val="A4A3A4"/>
          </p15:clr>
        </p15:guide>
        <p15:guide id="5" pos="5400" userDrawn="1">
          <p15:clr>
            <a:srgbClr val="A4A3A4"/>
          </p15:clr>
        </p15:guide>
        <p15:guide id="6" pos="7488" userDrawn="1">
          <p15:clr>
            <a:srgbClr val="A4A3A4"/>
          </p15:clr>
        </p15:guide>
        <p15:guide id="7" pos="72" userDrawn="1">
          <p15:clr>
            <a:srgbClr val="A4A3A4"/>
          </p15:clr>
        </p15:guide>
        <p15:guide id="8" orient="horz" pos="768" userDrawn="1">
          <p15:clr>
            <a:srgbClr val="A4A3A4"/>
          </p15:clr>
        </p15:guide>
        <p15:guide id="9" pos="6912" userDrawn="1">
          <p15:clr>
            <a:srgbClr val="A4A3A4"/>
          </p15:clr>
        </p15:guide>
        <p15:guide id="10" pos="3480" userDrawn="1">
          <p15:clr>
            <a:srgbClr val="A4A3A4"/>
          </p15:clr>
        </p15:guide>
        <p15:guide id="11" pos="4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487E"/>
    <a:srgbClr val="0070C0"/>
    <a:srgbClr val="009900"/>
    <a:srgbClr val="D9D9D9"/>
    <a:srgbClr val="29A3FF"/>
    <a:srgbClr val="ADC472"/>
    <a:srgbClr val="D6A300"/>
    <a:srgbClr val="008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2" autoAdjust="0"/>
    <p:restoredTop sz="93593" autoAdjust="0"/>
  </p:normalViewPr>
  <p:slideViewPr>
    <p:cSldViewPr snapToGrid="0" snapToObjects="1">
      <p:cViewPr varScale="1">
        <p:scale>
          <a:sx n="80" d="100"/>
          <a:sy n="80" d="100"/>
        </p:scale>
        <p:origin x="1085" y="62"/>
      </p:cViewPr>
      <p:guideLst>
        <p:guide orient="horz" pos="3384"/>
        <p:guide pos="528"/>
        <p:guide orient="horz" pos="2232"/>
        <p:guide pos="5400"/>
        <p:guide pos="7488"/>
        <p:guide pos="72"/>
        <p:guide orient="horz" pos="768"/>
        <p:guide pos="6912"/>
        <p:guide pos="3480"/>
        <p:guide pos="420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25104"/>
    </p:cViewPr>
  </p:sorterViewPr>
  <p:notesViewPr>
    <p:cSldViewPr snapToGrid="0" snapToObjects="1">
      <p:cViewPr varScale="1">
        <p:scale>
          <a:sx n="113" d="100"/>
          <a:sy n="113" d="100"/>
        </p:scale>
        <p:origin x="2418" y="1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t153cfs03\BBER-Shared\Projects\Treasurer%20SJM12\Jay\AARP%20Recreation\AARP%20Presentation%20Recreation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8684\Desktop\Book1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8684\Desktop\Book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8684\Desktop\W&amp;S%20Part%202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8684\Desktop\Income%20Distributions%20ASEC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5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8684\Desktop\Income%20Distributions%20ASEC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6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8684\Desktop\W&amp;S%20Part%20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8684\Desktop\W&amp;S%20Part%202_2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7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8684\Desktop\W&amp;S%20Part%202_2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8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8684\Desktop\AARP\Part%203\Charts\W&amp;S%20Part%202_charts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9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8684\Desktop\AARP\Part%203\Charts\W&amp;S%20Part%202_charts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t153cfs03\BBER-Shared\Projects\Treasurer%20SJM12\Jay\AARP%20Recreation\AARP%20Presentation%20Recreation%20(Autosaved)%20(Recovered)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8684\Desktop\AARP\Part%203\Charts\W&amp;S%20Part%202_charts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1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8684\Desktop\AARP\Part%203\Charts\W&amp;S%20Part%202_charts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2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8684\Desktop\W&amp;S%20Part%202_2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3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8684\Desktop\W&amp;S%20Part%202_2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8684\Desktop\AARP\gps_agesexprojection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8684\Desktop\AARP\gps_agesexprojection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8684\Desktop\AARP\gps_agesexprojection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8684\Desktop\AARP\NM%20Employment%20by%20County%203%20Test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8684\Desktop\Book1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'Retirement Status x Employment'!$M$32</c:f>
              <c:strCache>
                <c:ptCount val="1"/>
                <c:pt idx="0">
                  <c:v>New Mexico</c:v>
                </c:pt>
              </c:strCache>
            </c:strRef>
          </c:tx>
          <c:spPr>
            <a:solidFill>
              <a:srgbClr val="BA0C2F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'Retirement Status x Employment'!$N$31:$R$31</c:f>
              <c:strCache>
                <c:ptCount val="5"/>
                <c:pt idx="0">
                  <c:v>Employer Plan NOT Available</c:v>
                </c:pt>
                <c:pt idx="1">
                  <c:v>Plan Available, Employee NOT Eligible</c:v>
                </c:pt>
                <c:pt idx="2">
                  <c:v>Eligible, but cannot afford</c:v>
                </c:pt>
                <c:pt idx="3">
                  <c:v>Eligible, but chooses not to enroll</c:v>
                </c:pt>
                <c:pt idx="4">
                  <c:v>Enrolled in Employer Plan</c:v>
                </c:pt>
              </c:strCache>
            </c:strRef>
          </c:cat>
          <c:val>
            <c:numRef>
              <c:f>'Retirement Status x Employment'!$N$32:$R$32</c:f>
              <c:numCache>
                <c:formatCode>0.0%</c:formatCode>
                <c:ptCount val="5"/>
                <c:pt idx="0">
                  <c:v>0.33846619999999999</c:v>
                </c:pt>
                <c:pt idx="1">
                  <c:v>0.13034609999999999</c:v>
                </c:pt>
                <c:pt idx="2">
                  <c:v>3.12494E-2</c:v>
                </c:pt>
                <c:pt idx="3">
                  <c:v>0.1227453</c:v>
                </c:pt>
                <c:pt idx="4">
                  <c:v>0.3931345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91-44F8-9941-0439856BCBBE}"/>
            </c:ext>
          </c:extLst>
        </c:ser>
        <c:ser>
          <c:idx val="1"/>
          <c:order val="1"/>
          <c:tx>
            <c:strRef>
              <c:f>'Retirement Status x Employment'!$M$33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'Retirement Status x Employment'!$N$31:$R$31</c:f>
              <c:strCache>
                <c:ptCount val="5"/>
                <c:pt idx="0">
                  <c:v>Employer Plan NOT Available</c:v>
                </c:pt>
                <c:pt idx="1">
                  <c:v>Plan Available, Employee NOT Eligible</c:v>
                </c:pt>
                <c:pt idx="2">
                  <c:v>Eligible, but cannot afford</c:v>
                </c:pt>
                <c:pt idx="3">
                  <c:v>Eligible, but chooses not to enroll</c:v>
                </c:pt>
                <c:pt idx="4">
                  <c:v>Enrolled in Employer Plan</c:v>
                </c:pt>
              </c:strCache>
            </c:strRef>
          </c:cat>
          <c:val>
            <c:numRef>
              <c:f>'Retirement Status x Employment'!$N$33:$R$33</c:f>
              <c:numCache>
                <c:formatCode>0.0%</c:formatCode>
                <c:ptCount val="5"/>
                <c:pt idx="0">
                  <c:v>0.3115715</c:v>
                </c:pt>
                <c:pt idx="1">
                  <c:v>0.10173550000000001</c:v>
                </c:pt>
                <c:pt idx="2">
                  <c:v>4.8578299999999998E-2</c:v>
                </c:pt>
                <c:pt idx="3">
                  <c:v>9.2324699999999996E-2</c:v>
                </c:pt>
                <c:pt idx="4">
                  <c:v>0.4505342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91-44F8-9941-0439856BCB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5"/>
        <c:axId val="187442688"/>
        <c:axId val="187566336"/>
      </c:barChart>
      <c:catAx>
        <c:axId val="18744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7566336"/>
        <c:crosses val="autoZero"/>
        <c:auto val="1"/>
        <c:lblAlgn val="ctr"/>
        <c:lblOffset val="100"/>
        <c:noMultiLvlLbl val="0"/>
      </c:catAx>
      <c:valAx>
        <c:axId val="18756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744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Sheet5!$G$6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Sheet5!$B$7:$B$11</c:f>
              <c:strCache>
                <c:ptCount val="5"/>
                <c:pt idx="0">
                  <c:v>Not Available</c:v>
                </c:pt>
                <c:pt idx="1">
                  <c:v>Not Eligible</c:v>
                </c:pt>
                <c:pt idx="2">
                  <c:v>Can't Afford</c:v>
                </c:pt>
                <c:pt idx="3">
                  <c:v>Chooses not to Enroll</c:v>
                </c:pt>
                <c:pt idx="4">
                  <c:v>Enrolled</c:v>
                </c:pt>
              </c:strCache>
            </c:strRef>
          </c:cat>
          <c:val>
            <c:numRef>
              <c:f>Sheet5!$G$7:$G$11</c:f>
              <c:numCache>
                <c:formatCode>General</c:formatCode>
                <c:ptCount val="5"/>
                <c:pt idx="0">
                  <c:v>81531.390617476936</c:v>
                </c:pt>
                <c:pt idx="1">
                  <c:v>394.30437317750989</c:v>
                </c:pt>
                <c:pt idx="2">
                  <c:v>98.576093294377472</c:v>
                </c:pt>
                <c:pt idx="3">
                  <c:v>1093.2984892649138</c:v>
                </c:pt>
                <c:pt idx="4">
                  <c:v>6497.0606944021511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28-45D2-9546-88F6813EE87C}"/>
            </c:ext>
          </c:extLst>
        </c:ser>
        <c:ser>
          <c:idx val="1"/>
          <c:order val="1"/>
          <c:tx>
            <c:strRef>
              <c:f>Sheet5!$H$6</c:f>
              <c:strCache>
                <c:ptCount val="1"/>
                <c:pt idx="0">
                  <c:v>2040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Sheet5!$B$7:$B$11</c:f>
              <c:strCache>
                <c:ptCount val="5"/>
                <c:pt idx="0">
                  <c:v>Not Available</c:v>
                </c:pt>
                <c:pt idx="1">
                  <c:v>Not Eligible</c:v>
                </c:pt>
                <c:pt idx="2">
                  <c:v>Can't Afford</c:v>
                </c:pt>
                <c:pt idx="3">
                  <c:v>Chooses not to Enroll</c:v>
                </c:pt>
                <c:pt idx="4">
                  <c:v>Enrolled</c:v>
                </c:pt>
              </c:strCache>
            </c:strRef>
          </c:cat>
          <c:val>
            <c:numRef>
              <c:f>Sheet5!$H$7:$H$11</c:f>
              <c:numCache>
                <c:formatCode>General</c:formatCode>
                <c:ptCount val="5"/>
                <c:pt idx="0">
                  <c:v>87062.750220129805</c:v>
                </c:pt>
                <c:pt idx="1">
                  <c:v>421.05528794083443</c:v>
                </c:pt>
                <c:pt idx="2">
                  <c:v>105.26382198520861</c:v>
                </c:pt>
                <c:pt idx="3">
                  <c:v>1167.4714801995863</c:v>
                </c:pt>
                <c:pt idx="4">
                  <c:v>6937.8428126614745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28-45D2-9546-88F6813EE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2486064"/>
        <c:axId val="1212468176"/>
      </c:barChart>
      <c:catAx>
        <c:axId val="121248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2468176"/>
        <c:crosses val="autoZero"/>
        <c:auto val="1"/>
        <c:lblAlgn val="ctr"/>
        <c:lblOffset val="100"/>
        <c:noMultiLvlLbl val="0"/>
      </c:catAx>
      <c:valAx>
        <c:axId val="121246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248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Sheet9!$G$4</c:f>
              <c:strCache>
                <c:ptCount val="1"/>
                <c:pt idx="0">
                  <c:v>Full Time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Sheet9!$F$5:$F$23</c:f>
              <c:strCache>
                <c:ptCount val="19"/>
                <c:pt idx="0">
                  <c:v>Agriculture</c:v>
                </c:pt>
                <c:pt idx="1">
                  <c:v>Mining</c:v>
                </c:pt>
                <c:pt idx="2">
                  <c:v>Utilities</c:v>
                </c:pt>
                <c:pt idx="3">
                  <c:v>Construction</c:v>
                </c:pt>
                <c:pt idx="4">
                  <c:v>Manufacturing</c:v>
                </c:pt>
                <c:pt idx="5">
                  <c:v>Wholesale Trade</c:v>
                </c:pt>
                <c:pt idx="6">
                  <c:v>Retail Trade</c:v>
                </c:pt>
                <c:pt idx="7">
                  <c:v>Transportation</c:v>
                </c:pt>
                <c:pt idx="8">
                  <c:v>Information</c:v>
                </c:pt>
                <c:pt idx="9">
                  <c:v>Finance</c:v>
                </c:pt>
                <c:pt idx="10">
                  <c:v>Real Estate</c:v>
                </c:pt>
                <c:pt idx="11">
                  <c:v>Prof. &amp; Tech.</c:v>
                </c:pt>
                <c:pt idx="12">
                  <c:v>Management</c:v>
                </c:pt>
                <c:pt idx="13">
                  <c:v>Administration</c:v>
                </c:pt>
                <c:pt idx="14">
                  <c:v>Education</c:v>
                </c:pt>
                <c:pt idx="15">
                  <c:v>Healthcare</c:v>
                </c:pt>
                <c:pt idx="16">
                  <c:v>Arts</c:v>
                </c:pt>
                <c:pt idx="17">
                  <c:v>Accommodations</c:v>
                </c:pt>
                <c:pt idx="18">
                  <c:v>Other Svs. </c:v>
                </c:pt>
              </c:strCache>
            </c:strRef>
          </c:cat>
          <c:val>
            <c:numRef>
              <c:f>Sheet9!$G$5:$G$23</c:f>
              <c:numCache>
                <c:formatCode>General</c:formatCode>
                <c:ptCount val="19"/>
                <c:pt idx="0">
                  <c:v>24.977409442921783</c:v>
                </c:pt>
                <c:pt idx="1">
                  <c:v>858.27373426802114</c:v>
                </c:pt>
                <c:pt idx="2">
                  <c:v>142.64470947967311</c:v>
                </c:pt>
                <c:pt idx="3">
                  <c:v>772.36684002235597</c:v>
                </c:pt>
                <c:pt idx="4">
                  <c:v>857.32822349548951</c:v>
                </c:pt>
                <c:pt idx="5">
                  <c:v>566.92028919789118</c:v>
                </c:pt>
                <c:pt idx="6">
                  <c:v>1583.4432398381723</c:v>
                </c:pt>
                <c:pt idx="7">
                  <c:v>549.74512301041796</c:v>
                </c:pt>
                <c:pt idx="8">
                  <c:v>396.93123577848473</c:v>
                </c:pt>
                <c:pt idx="9">
                  <c:v>1090.4782107114625</c:v>
                </c:pt>
                <c:pt idx="10">
                  <c:v>577.31678604506124</c:v>
                </c:pt>
                <c:pt idx="11">
                  <c:v>1983.4912840881661</c:v>
                </c:pt>
                <c:pt idx="12">
                  <c:v>15.348633190154061</c:v>
                </c:pt>
                <c:pt idx="13">
                  <c:v>446.74901226236216</c:v>
                </c:pt>
                <c:pt idx="14">
                  <c:v>249.4964874740117</c:v>
                </c:pt>
                <c:pt idx="15">
                  <c:v>3236.0389697441133</c:v>
                </c:pt>
                <c:pt idx="16">
                  <c:v>115.16655719679238</c:v>
                </c:pt>
                <c:pt idx="17">
                  <c:v>595.68259429862155</c:v>
                </c:pt>
                <c:pt idx="18">
                  <c:v>921.65084894788015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81-4A43-A86F-36C6AF35EC04}"/>
            </c:ext>
          </c:extLst>
        </c:ser>
        <c:ser>
          <c:idx val="1"/>
          <c:order val="1"/>
          <c:tx>
            <c:strRef>
              <c:f>Sheet9!$H$4</c:f>
              <c:strCache>
                <c:ptCount val="1"/>
                <c:pt idx="0">
                  <c:v>Part Time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Sheet9!$F$5:$F$23</c:f>
              <c:strCache>
                <c:ptCount val="19"/>
                <c:pt idx="0">
                  <c:v>Agriculture</c:v>
                </c:pt>
                <c:pt idx="1">
                  <c:v>Mining</c:v>
                </c:pt>
                <c:pt idx="2">
                  <c:v>Utilities</c:v>
                </c:pt>
                <c:pt idx="3">
                  <c:v>Construction</c:v>
                </c:pt>
                <c:pt idx="4">
                  <c:v>Manufacturing</c:v>
                </c:pt>
                <c:pt idx="5">
                  <c:v>Wholesale Trade</c:v>
                </c:pt>
                <c:pt idx="6">
                  <c:v>Retail Trade</c:v>
                </c:pt>
                <c:pt idx="7">
                  <c:v>Transportation</c:v>
                </c:pt>
                <c:pt idx="8">
                  <c:v>Information</c:v>
                </c:pt>
                <c:pt idx="9">
                  <c:v>Finance</c:v>
                </c:pt>
                <c:pt idx="10">
                  <c:v>Real Estate</c:v>
                </c:pt>
                <c:pt idx="11">
                  <c:v>Prof. &amp; Tech.</c:v>
                </c:pt>
                <c:pt idx="12">
                  <c:v>Management</c:v>
                </c:pt>
                <c:pt idx="13">
                  <c:v>Administration</c:v>
                </c:pt>
                <c:pt idx="14">
                  <c:v>Education</c:v>
                </c:pt>
                <c:pt idx="15">
                  <c:v>Healthcare</c:v>
                </c:pt>
                <c:pt idx="16">
                  <c:v>Arts</c:v>
                </c:pt>
                <c:pt idx="17">
                  <c:v>Accommodations</c:v>
                </c:pt>
                <c:pt idx="18">
                  <c:v>Other Svs. </c:v>
                </c:pt>
              </c:strCache>
            </c:strRef>
          </c:cat>
          <c:val>
            <c:numRef>
              <c:f>Sheet9!$H$5:$H$23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1.4174908916005435</c:v>
                </c:pt>
                <c:pt idx="3">
                  <c:v>5.79542581812413</c:v>
                </c:pt>
                <c:pt idx="4">
                  <c:v>15.00378240991509</c:v>
                </c:pt>
                <c:pt idx="5">
                  <c:v>20.733582635093228</c:v>
                </c:pt>
                <c:pt idx="6">
                  <c:v>183.20923650417535</c:v>
                </c:pt>
                <c:pt idx="7">
                  <c:v>56.551452088434985</c:v>
                </c:pt>
                <c:pt idx="8">
                  <c:v>9.1394454450866931</c:v>
                </c:pt>
                <c:pt idx="9">
                  <c:v>33.224356669230758</c:v>
                </c:pt>
                <c:pt idx="10">
                  <c:v>98.11905436302618</c:v>
                </c:pt>
                <c:pt idx="11">
                  <c:v>74.135297898357976</c:v>
                </c:pt>
                <c:pt idx="12">
                  <c:v>0</c:v>
                </c:pt>
                <c:pt idx="13">
                  <c:v>66.851290379867578</c:v>
                </c:pt>
                <c:pt idx="14">
                  <c:v>50.195212367857266</c:v>
                </c:pt>
                <c:pt idx="15">
                  <c:v>118.10670409843419</c:v>
                </c:pt>
                <c:pt idx="16">
                  <c:v>53.443161992223736</c:v>
                </c:pt>
                <c:pt idx="17">
                  <c:v>0</c:v>
                </c:pt>
                <c:pt idx="18">
                  <c:v>10.182601060586791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81-4A43-A86F-36C6AF35EC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2501216"/>
        <c:axId val="1522501632"/>
      </c:barChart>
      <c:catAx>
        <c:axId val="152250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501632"/>
        <c:crosses val="autoZero"/>
        <c:auto val="1"/>
        <c:lblAlgn val="ctr"/>
        <c:lblOffset val="100"/>
        <c:noMultiLvlLbl val="0"/>
      </c:catAx>
      <c:valAx>
        <c:axId val="152250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50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192167577413484E-2"/>
          <c:y val="7.7023649738323402E-2"/>
          <c:w val="0.8942850637522769"/>
          <c:h val="0.791902487748540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'State Income Compare 65+'!$AN$2</c:f>
              <c:strCache>
                <c:ptCount val="1"/>
                <c:pt idx="0">
                  <c:v>New Mexico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'State Income Compare 65+'!$AO$1:$AP$1</c:f>
              <c:strCache>
                <c:ptCount val="2"/>
                <c:pt idx="0">
                  <c:v>Near-retiree (ages 55-64)</c:v>
                </c:pt>
                <c:pt idx="1">
                  <c:v>Aged 65+</c:v>
                </c:pt>
              </c:strCache>
            </c:strRef>
          </c:cat>
          <c:val>
            <c:numRef>
              <c:f>'State Income Compare 65+'!$AO$2:$AP$2</c:f>
              <c:numCache>
                <c:formatCode>"$"#,##0</c:formatCode>
                <c:ptCount val="2"/>
                <c:pt idx="0">
                  <c:v>69266.110803217802</c:v>
                </c:pt>
                <c:pt idx="1">
                  <c:v>44893.342495357145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B2-4469-B2E7-C89EE509CBEC}"/>
            </c:ext>
          </c:extLst>
        </c:ser>
        <c:ser>
          <c:idx val="1"/>
          <c:order val="1"/>
          <c:tx>
            <c:strRef>
              <c:f>'State Income Compare 65+'!$AN$3</c:f>
              <c:strCache>
                <c:ptCount val="1"/>
                <c:pt idx="0">
                  <c:v>Oklahoma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'State Income Compare 65+'!$AO$1:$AP$1</c:f>
              <c:strCache>
                <c:ptCount val="2"/>
                <c:pt idx="0">
                  <c:v>Near-retiree (ages 55-64)</c:v>
                </c:pt>
                <c:pt idx="1">
                  <c:v>Aged 65+</c:v>
                </c:pt>
              </c:strCache>
            </c:strRef>
          </c:cat>
          <c:val>
            <c:numRef>
              <c:f>'State Income Compare 65+'!$AO$3:$AP$3</c:f>
              <c:numCache>
                <c:formatCode>"$"#,##0</c:formatCode>
                <c:ptCount val="2"/>
                <c:pt idx="0">
                  <c:v>69387.789778868144</c:v>
                </c:pt>
                <c:pt idx="1">
                  <c:v>43841.000672362679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B2-4469-B2E7-C89EE509CBEC}"/>
            </c:ext>
          </c:extLst>
        </c:ser>
        <c:ser>
          <c:idx val="2"/>
          <c:order val="2"/>
          <c:tx>
            <c:strRef>
              <c:f>'State Income Compare 65+'!$AN$4</c:f>
              <c:strCache>
                <c:ptCount val="1"/>
                <c:pt idx="0">
                  <c:v>Nevada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'State Income Compare 65+'!$AO$1:$AP$1</c:f>
              <c:strCache>
                <c:ptCount val="2"/>
                <c:pt idx="0">
                  <c:v>Near-retiree (ages 55-64)</c:v>
                </c:pt>
                <c:pt idx="1">
                  <c:v>Aged 65+</c:v>
                </c:pt>
              </c:strCache>
            </c:strRef>
          </c:cat>
          <c:val>
            <c:numRef>
              <c:f>'State Income Compare 65+'!$AO$4:$AP$4</c:f>
              <c:numCache>
                <c:formatCode>"$"#,##0</c:formatCode>
                <c:ptCount val="2"/>
                <c:pt idx="0">
                  <c:v>71178.197902051077</c:v>
                </c:pt>
                <c:pt idx="1">
                  <c:v>51857.902236003407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B2-4469-B2E7-C89EE509CBEC}"/>
            </c:ext>
          </c:extLst>
        </c:ser>
        <c:ser>
          <c:idx val="3"/>
          <c:order val="3"/>
          <c:tx>
            <c:strRef>
              <c:f>'State Income Compare 65+'!$AN$5</c:f>
              <c:strCache>
                <c:ptCount val="1"/>
                <c:pt idx="0">
                  <c:v>Arizona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'State Income Compare 65+'!$AO$1:$AP$1</c:f>
              <c:strCache>
                <c:ptCount val="2"/>
                <c:pt idx="0">
                  <c:v>Near-retiree (ages 55-64)</c:v>
                </c:pt>
                <c:pt idx="1">
                  <c:v>Aged 65+</c:v>
                </c:pt>
              </c:strCache>
            </c:strRef>
          </c:cat>
          <c:val>
            <c:numRef>
              <c:f>'State Income Compare 65+'!$AO$5:$AP$5</c:f>
              <c:numCache>
                <c:formatCode>"$"#,##0</c:formatCode>
                <c:ptCount val="2"/>
                <c:pt idx="0">
                  <c:v>74436.221631895183</c:v>
                </c:pt>
                <c:pt idx="1">
                  <c:v>50732.840083557436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B2-4469-B2E7-C89EE509CBEC}"/>
            </c:ext>
          </c:extLst>
        </c:ser>
        <c:ser>
          <c:idx val="4"/>
          <c:order val="4"/>
          <c:tx>
            <c:strRef>
              <c:f>'State Income Compare 65+'!$AN$6</c:f>
              <c:strCache>
                <c:ptCount val="1"/>
                <c:pt idx="0">
                  <c:v>Texas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'State Income Compare 65+'!$AO$1:$AP$1</c:f>
              <c:strCache>
                <c:ptCount val="2"/>
                <c:pt idx="0">
                  <c:v>Near-retiree (ages 55-64)</c:v>
                </c:pt>
                <c:pt idx="1">
                  <c:v>Aged 65+</c:v>
                </c:pt>
              </c:strCache>
            </c:strRef>
          </c:cat>
          <c:val>
            <c:numRef>
              <c:f>'State Income Compare 65+'!$AO$6:$AP$6</c:f>
              <c:numCache>
                <c:formatCode>"$"#,##0</c:formatCode>
                <c:ptCount val="2"/>
                <c:pt idx="0">
                  <c:v>74847.710095649483</c:v>
                </c:pt>
                <c:pt idx="1">
                  <c:v>48597.347443220431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B2-4469-B2E7-C89EE509CBEC}"/>
            </c:ext>
          </c:extLst>
        </c:ser>
        <c:ser>
          <c:idx val="5"/>
          <c:order val="5"/>
          <c:tx>
            <c:strRef>
              <c:f>'State Income Compare 65+'!$AN$7</c:f>
              <c:strCache>
                <c:ptCount val="1"/>
                <c:pt idx="0">
                  <c:v>Colorado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'State Income Compare 65+'!$AO$1:$AP$1</c:f>
              <c:strCache>
                <c:ptCount val="2"/>
                <c:pt idx="0">
                  <c:v>Near-retiree (ages 55-64)</c:v>
                </c:pt>
                <c:pt idx="1">
                  <c:v>Aged 65+</c:v>
                </c:pt>
              </c:strCache>
            </c:strRef>
          </c:cat>
          <c:val>
            <c:numRef>
              <c:f>'State Income Compare 65+'!$AO$7:$AP$7</c:f>
              <c:numCache>
                <c:formatCode>"$"#,##0</c:formatCode>
                <c:ptCount val="2"/>
                <c:pt idx="0">
                  <c:v>87887.9309081135</c:v>
                </c:pt>
                <c:pt idx="1">
                  <c:v>57456.064028136287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B2-4469-B2E7-C89EE509CBEC}"/>
            </c:ext>
          </c:extLst>
        </c:ser>
        <c:ser>
          <c:idx val="6"/>
          <c:order val="6"/>
          <c:tx>
            <c:strRef>
              <c:f>'State Income Compare 65+'!$AN$8</c:f>
              <c:strCache>
                <c:ptCount val="1"/>
                <c:pt idx="0">
                  <c:v>Utah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'State Income Compare 65+'!$AO$1:$AP$1</c:f>
              <c:strCache>
                <c:ptCount val="2"/>
                <c:pt idx="0">
                  <c:v>Near-retiree (ages 55-64)</c:v>
                </c:pt>
                <c:pt idx="1">
                  <c:v>Aged 65+</c:v>
                </c:pt>
              </c:strCache>
            </c:strRef>
          </c:cat>
          <c:val>
            <c:numRef>
              <c:f>'State Income Compare 65+'!$AO$8:$AP$8</c:f>
              <c:numCache>
                <c:formatCode>"$"#,##0</c:formatCode>
                <c:ptCount val="2"/>
                <c:pt idx="0">
                  <c:v>89896.037068585152</c:v>
                </c:pt>
                <c:pt idx="1">
                  <c:v>56894.761835216668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B2-4469-B2E7-C89EE509CBEC}"/>
            </c:ext>
          </c:extLst>
        </c:ser>
        <c:ser>
          <c:idx val="7"/>
          <c:order val="7"/>
          <c:tx>
            <c:strRef>
              <c:f>'State Income Compare 65+'!$AN$9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'State Income Compare 65+'!$AO$1:$AP$1</c:f>
              <c:strCache>
                <c:ptCount val="2"/>
                <c:pt idx="0">
                  <c:v>Near-retiree (ages 55-64)</c:v>
                </c:pt>
                <c:pt idx="1">
                  <c:v>Aged 65+</c:v>
                </c:pt>
              </c:strCache>
            </c:strRef>
          </c:cat>
          <c:val>
            <c:numRef>
              <c:f>'State Income Compare 65+'!$AO$9:$AP$9</c:f>
              <c:numCache>
                <c:formatCode>"$"#,##0</c:formatCode>
                <c:ptCount val="2"/>
                <c:pt idx="0">
                  <c:v>77191.02095038713</c:v>
                </c:pt>
                <c:pt idx="1">
                  <c:v>48719.857308957937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5B2-4469-B2E7-C89EE509CB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214785200"/>
        <c:axId val="214806000"/>
      </c:barChart>
      <c:catAx>
        <c:axId val="21478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806000"/>
        <c:crosses val="autoZero"/>
        <c:auto val="1"/>
        <c:lblAlgn val="ctr"/>
        <c:lblOffset val="100"/>
        <c:noMultiLvlLbl val="0"/>
      </c:catAx>
      <c:valAx>
        <c:axId val="214806000"/>
        <c:scaling>
          <c:orientation val="minMax"/>
        </c:scaling>
        <c:delete val="0"/>
        <c:axPos val="l"/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7852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74-4371-A4E8-272501E1330F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74-4371-A4E8-272501E133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74-4371-A4E8-272501E133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74-4371-A4E8-272501E133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C74-4371-A4E8-272501E1330F}"/>
              </c:ext>
            </c:extLst>
          </c:dPt>
          <c:dLbls>
            <c:dLbl>
              <c:idx val="0"/>
              <c:layout>
                <c:manualLayout>
                  <c:x val="-3.995857939632546E-2"/>
                  <c:y val="3.151380383007679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74-4371-A4E8-272501E1330F}"/>
                </c:ext>
              </c:extLst>
            </c:dLbl>
            <c:dLbl>
              <c:idx val="1"/>
              <c:layout>
                <c:manualLayout>
                  <c:x val="0.12567284558180225"/>
                  <c:y val="3.74608729464371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74-4371-A4E8-272501E1330F}"/>
                </c:ext>
              </c:extLst>
            </c:dLbl>
            <c:dLbl>
              <c:idx val="4"/>
              <c:layout>
                <c:manualLayout>
                  <c:x val="2.221470363079615E-2"/>
                  <c:y val="-5.0746087294643721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74-4371-A4E8-272501E133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Sheet4!$P$24:$P$28</c:f>
              <c:strCache>
                <c:ptCount val="5"/>
                <c:pt idx="0">
                  <c:v>Wage, Salary &amp; Business</c:v>
                </c:pt>
                <c:pt idx="1">
                  <c:v>Pension Income</c:v>
                </c:pt>
                <c:pt idx="2">
                  <c:v>Retirement Income</c:v>
                </c:pt>
                <c:pt idx="3">
                  <c:v>Social Security</c:v>
                </c:pt>
                <c:pt idx="4">
                  <c:v>Various Benefits</c:v>
                </c:pt>
              </c:strCache>
            </c:strRef>
          </c:cat>
          <c:val>
            <c:numRef>
              <c:f>Sheet4!$Q$24:$Q$28</c:f>
              <c:numCache>
                <c:formatCode>0%</c:formatCode>
                <c:ptCount val="5"/>
                <c:pt idx="0">
                  <c:v>0.72931232413256386</c:v>
                </c:pt>
                <c:pt idx="1">
                  <c:v>9.8910019229866863E-2</c:v>
                </c:pt>
                <c:pt idx="2">
                  <c:v>9.234228341316407E-2</c:v>
                </c:pt>
                <c:pt idx="3">
                  <c:v>4.3905420971474804E-2</c:v>
                </c:pt>
                <c:pt idx="4">
                  <c:v>3.5529952252930382E-2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C74-4371-A4E8-272501E13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08-4B98-8520-BF1EEF0E86B1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08-4B98-8520-BF1EEF0E86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08-4B98-8520-BF1EEF0E86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B08-4B98-8520-BF1EEF0E86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B08-4B98-8520-BF1EEF0E86B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B08-4B98-8520-BF1EEF0E86B1}"/>
              </c:ext>
            </c:extLst>
          </c:dPt>
          <c:dLbls>
            <c:dLbl>
              <c:idx val="0"/>
              <c:layout>
                <c:manualLayout>
                  <c:x val="-3.4857898622047405E-2"/>
                  <c:y val="-1.02512880334402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08-4B98-8520-BF1EEF0E86B1}"/>
                </c:ext>
              </c:extLst>
            </c:dLbl>
            <c:dLbl>
              <c:idx val="1"/>
              <c:layout>
                <c:manualLayout>
                  <c:x val="-8.0975229658792648E-3"/>
                  <c:y val="4.004811898512685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08-4B98-8520-BF1EEF0E86B1}"/>
                </c:ext>
              </c:extLst>
            </c:dLbl>
            <c:dLbl>
              <c:idx val="2"/>
              <c:layout>
                <c:manualLayout>
                  <c:x val="5.3522118328958923E-2"/>
                  <c:y val="-1.904102264994653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08-4B98-8520-BF1EEF0E86B1}"/>
                </c:ext>
              </c:extLst>
            </c:dLbl>
            <c:dLbl>
              <c:idx val="4"/>
              <c:layout>
                <c:manualLayout>
                  <c:x val="3.1505802985564345E-2"/>
                  <c:y val="1.27870127345192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B08-4B98-8520-BF1EEF0E86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Sheet4!$P$24:$P$28</c:f>
              <c:strCache>
                <c:ptCount val="5"/>
                <c:pt idx="0">
                  <c:v>Wage, Salary &amp; Business</c:v>
                </c:pt>
                <c:pt idx="1">
                  <c:v>Pension Income</c:v>
                </c:pt>
                <c:pt idx="2">
                  <c:v>Retirement Income</c:v>
                </c:pt>
                <c:pt idx="3">
                  <c:v>Social Security</c:v>
                </c:pt>
                <c:pt idx="4">
                  <c:v>Various Benefits</c:v>
                </c:pt>
              </c:strCache>
            </c:strRef>
          </c:cat>
          <c:val>
            <c:numRef>
              <c:f>Sheet4!$R$24:$R$28</c:f>
              <c:numCache>
                <c:formatCode>0%</c:formatCode>
                <c:ptCount val="5"/>
                <c:pt idx="0">
                  <c:v>0.3037669905708873</c:v>
                </c:pt>
                <c:pt idx="1">
                  <c:v>0.13571704278626717</c:v>
                </c:pt>
                <c:pt idx="2">
                  <c:v>0.18319022213330363</c:v>
                </c:pt>
                <c:pt idx="3">
                  <c:v>0.31936294407824101</c:v>
                </c:pt>
                <c:pt idx="4">
                  <c:v>5.7962800431300837E-2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B08-4B98-8520-BF1EEF0E8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'SIPP 2020 Ret. Savings'!$F$4</c:f>
              <c:strCache>
                <c:ptCount val="1"/>
                <c:pt idx="0">
                  <c:v>New Mexico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'SIPP 2020 Ret. Savings'!$E$5:$E$10</c:f>
              <c:strCache>
                <c:ptCount val="6"/>
                <c:pt idx="0">
                  <c:v>$0 </c:v>
                </c:pt>
                <c:pt idx="1">
                  <c:v>&lt;$5,000</c:v>
                </c:pt>
                <c:pt idx="2">
                  <c:v>$5,000 - $10,000</c:v>
                </c:pt>
                <c:pt idx="3">
                  <c:v>$10,000 - $50,000</c:v>
                </c:pt>
                <c:pt idx="4">
                  <c:v>$50,000 - $150,000</c:v>
                </c:pt>
                <c:pt idx="5">
                  <c:v>$&gt;150,000</c:v>
                </c:pt>
              </c:strCache>
            </c:strRef>
          </c:cat>
          <c:val>
            <c:numRef>
              <c:f>'SIPP 2020 Ret. Savings'!$F$5:$F$10</c:f>
              <c:numCache>
                <c:formatCode>0%</c:formatCode>
                <c:ptCount val="6"/>
                <c:pt idx="0">
                  <c:v>0.63800000000000001</c:v>
                </c:pt>
                <c:pt idx="1">
                  <c:v>5.7500000000000002E-2</c:v>
                </c:pt>
                <c:pt idx="2">
                  <c:v>1.29E-2</c:v>
                </c:pt>
                <c:pt idx="3">
                  <c:v>9.1899999999999996E-2</c:v>
                </c:pt>
                <c:pt idx="4">
                  <c:v>7.5999999999999998E-2</c:v>
                </c:pt>
                <c:pt idx="5">
                  <c:v>0.12379999999999999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7D-49BB-9D12-B551019A18F3}"/>
            </c:ext>
          </c:extLst>
        </c:ser>
        <c:ser>
          <c:idx val="1"/>
          <c:order val="1"/>
          <c:tx>
            <c:strRef>
              <c:f>'SIPP 2020 Ret. Savings'!$G$4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'SIPP 2020 Ret. Savings'!$E$5:$E$10</c:f>
              <c:strCache>
                <c:ptCount val="6"/>
                <c:pt idx="0">
                  <c:v>$0 </c:v>
                </c:pt>
                <c:pt idx="1">
                  <c:v>&lt;$5,000</c:v>
                </c:pt>
                <c:pt idx="2">
                  <c:v>$5,000 - $10,000</c:v>
                </c:pt>
                <c:pt idx="3">
                  <c:v>$10,000 - $50,000</c:v>
                </c:pt>
                <c:pt idx="4">
                  <c:v>$50,000 - $150,000</c:v>
                </c:pt>
                <c:pt idx="5">
                  <c:v>$&gt;150,000</c:v>
                </c:pt>
              </c:strCache>
            </c:strRef>
          </c:cat>
          <c:val>
            <c:numRef>
              <c:f>'SIPP 2020 Ret. Savings'!$G$5:$G$10</c:f>
              <c:numCache>
                <c:formatCode>0%</c:formatCode>
                <c:ptCount val="6"/>
                <c:pt idx="0">
                  <c:v>0.53779999999999994</c:v>
                </c:pt>
                <c:pt idx="1">
                  <c:v>3.1399999999999997E-2</c:v>
                </c:pt>
                <c:pt idx="2">
                  <c:v>1.95E-2</c:v>
                </c:pt>
                <c:pt idx="3">
                  <c:v>0.1011</c:v>
                </c:pt>
                <c:pt idx="4">
                  <c:v>0.1099</c:v>
                </c:pt>
                <c:pt idx="5">
                  <c:v>0.20030000000000001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7D-49BB-9D12-B551019A1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2986304"/>
        <c:axId val="662986720"/>
      </c:barChart>
      <c:catAx>
        <c:axId val="66298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2986720"/>
        <c:crosses val="autoZero"/>
        <c:auto val="1"/>
        <c:lblAlgn val="ctr"/>
        <c:lblOffset val="100"/>
        <c:noMultiLvlLbl val="0"/>
      </c:catAx>
      <c:valAx>
        <c:axId val="66298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298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987549633218926E-2"/>
          <c:y val="0.12962962962962962"/>
          <c:w val="0.8815081768625076"/>
          <c:h val="0.672272505039945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'Colorado Cost Data'!$F$6:$F$20</c:f>
              <c:strCache>
                <c:ptCount val="15"/>
                <c:pt idx="0">
                  <c:v>0% - 50%</c:v>
                </c:pt>
                <c:pt idx="1">
                  <c:v>51% - 100%</c:v>
                </c:pt>
                <c:pt idx="2">
                  <c:v>101% - 125%</c:v>
                </c:pt>
                <c:pt idx="3">
                  <c:v>126% - 150%</c:v>
                </c:pt>
                <c:pt idx="4">
                  <c:v>151% - 175%</c:v>
                </c:pt>
                <c:pt idx="5">
                  <c:v>176% - 200%</c:v>
                </c:pt>
                <c:pt idx="6">
                  <c:v>201% - 225%</c:v>
                </c:pt>
                <c:pt idx="7">
                  <c:v>226% - 250%</c:v>
                </c:pt>
                <c:pt idx="8">
                  <c:v>251% - 275%</c:v>
                </c:pt>
                <c:pt idx="9">
                  <c:v>276% - 300%</c:v>
                </c:pt>
                <c:pt idx="10">
                  <c:v>301% - 325%</c:v>
                </c:pt>
                <c:pt idx="11">
                  <c:v>326% - 350%</c:v>
                </c:pt>
                <c:pt idx="12">
                  <c:v>351% - 375%</c:v>
                </c:pt>
                <c:pt idx="13">
                  <c:v>376% - 400%</c:v>
                </c:pt>
                <c:pt idx="14">
                  <c:v>400%+</c:v>
                </c:pt>
              </c:strCache>
            </c:strRef>
          </c:cat>
          <c:val>
            <c:numRef>
              <c:f>'Colorado Cost Data'!$G$6:$G$20</c:f>
              <c:numCache>
                <c:formatCode>"$"#,##0</c:formatCode>
                <c:ptCount val="15"/>
                <c:pt idx="0">
                  <c:v>25477</c:v>
                </c:pt>
                <c:pt idx="1">
                  <c:v>10053</c:v>
                </c:pt>
                <c:pt idx="2">
                  <c:v>6412</c:v>
                </c:pt>
                <c:pt idx="3">
                  <c:v>4933</c:v>
                </c:pt>
                <c:pt idx="4">
                  <c:v>2564</c:v>
                </c:pt>
                <c:pt idx="5">
                  <c:v>1809</c:v>
                </c:pt>
                <c:pt idx="6">
                  <c:v>1121</c:v>
                </c:pt>
                <c:pt idx="7">
                  <c:v>673</c:v>
                </c:pt>
                <c:pt idx="8">
                  <c:v>475</c:v>
                </c:pt>
                <c:pt idx="9">
                  <c:v>342</c:v>
                </c:pt>
                <c:pt idx="10">
                  <c:v>292</c:v>
                </c:pt>
                <c:pt idx="11">
                  <c:v>30</c:v>
                </c:pt>
                <c:pt idx="12">
                  <c:v>19</c:v>
                </c:pt>
                <c:pt idx="13">
                  <c:v>9</c:v>
                </c:pt>
                <c:pt idx="1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24-4902-A1F5-1AF4E17AB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62600368"/>
        <c:axId val="962595376"/>
      </c:barChart>
      <c:catAx>
        <c:axId val="96260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595376"/>
        <c:crosses val="autoZero"/>
        <c:auto val="1"/>
        <c:lblAlgn val="ctr"/>
        <c:lblOffset val="100"/>
        <c:noMultiLvlLbl val="0"/>
      </c:catAx>
      <c:valAx>
        <c:axId val="96259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60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243959889629184E-2"/>
          <c:y val="0.12037037037037036"/>
          <c:w val="0.89125176660609728"/>
          <c:h val="0.642946680276076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'Colorado Cost Data'!$F$32:$F$42</c:f>
              <c:strCache>
                <c:ptCount val="11"/>
                <c:pt idx="0">
                  <c:v>&lt;$10,000</c:v>
                </c:pt>
                <c:pt idx="1">
                  <c:v>$10,000 - $20,000</c:v>
                </c:pt>
                <c:pt idx="2">
                  <c:v>$20,000 - $30,000</c:v>
                </c:pt>
                <c:pt idx="3">
                  <c:v>$30,000 - $40,000</c:v>
                </c:pt>
                <c:pt idx="4">
                  <c:v>$40,000 - $50,000</c:v>
                </c:pt>
                <c:pt idx="5">
                  <c:v>$50,000 - $60,000</c:v>
                </c:pt>
                <c:pt idx="6">
                  <c:v>$60,000 - $75,000</c:v>
                </c:pt>
                <c:pt idx="7">
                  <c:v>$75,000 - $100,000</c:v>
                </c:pt>
                <c:pt idx="8">
                  <c:v>$100,000 - $200,000</c:v>
                </c:pt>
                <c:pt idx="9">
                  <c:v>$200,000 - $500,000</c:v>
                </c:pt>
                <c:pt idx="10">
                  <c:v>&gt;$500,000</c:v>
                </c:pt>
              </c:strCache>
            </c:strRef>
          </c:cat>
          <c:val>
            <c:numRef>
              <c:f>'Colorado Cost Data'!$G$32:$G$42</c:f>
              <c:numCache>
                <c:formatCode>"$"#,##0</c:formatCode>
                <c:ptCount val="11"/>
                <c:pt idx="0">
                  <c:v>4585</c:v>
                </c:pt>
                <c:pt idx="1">
                  <c:v>1521</c:v>
                </c:pt>
                <c:pt idx="2">
                  <c:v>546</c:v>
                </c:pt>
                <c:pt idx="3">
                  <c:v>343</c:v>
                </c:pt>
                <c:pt idx="4">
                  <c:v>314</c:v>
                </c:pt>
                <c:pt idx="5">
                  <c:v>297</c:v>
                </c:pt>
                <c:pt idx="6">
                  <c:v>297</c:v>
                </c:pt>
                <c:pt idx="7">
                  <c:v>293</c:v>
                </c:pt>
                <c:pt idx="8">
                  <c:v>293</c:v>
                </c:pt>
                <c:pt idx="9">
                  <c:v>293</c:v>
                </c:pt>
                <c:pt idx="10">
                  <c:v>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1C-4745-9C21-A0B294C7B2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64487280"/>
        <c:axId val="864494768"/>
      </c:barChart>
      <c:catAx>
        <c:axId val="86448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4494768"/>
        <c:crosses val="autoZero"/>
        <c:auto val="1"/>
        <c:lblAlgn val="ctr"/>
        <c:lblOffset val="100"/>
        <c:noMultiLvlLbl val="0"/>
      </c:catAx>
      <c:valAx>
        <c:axId val="86449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4487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587306794983976E-2"/>
          <c:y val="5.0925925925925923E-2"/>
          <c:w val="0.89890848279381741"/>
          <c:h val="0.735771361913094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Sheet3!$D$19</c:f>
              <c:strCache>
                <c:ptCount val="1"/>
                <c:pt idx="0">
                  <c:v>State Expenditures Assuming Sufficient Savings</c:v>
                </c:pt>
              </c:strCache>
            </c:strRef>
          </c:tx>
          <c:spPr>
            <a:solidFill>
              <a:srgbClr val="A8AA19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Sheet3!$E$18:$T$18</c:f>
              <c:numCache>
                <c:formatCode>General</c:formatCode>
                <c:ptCount val="1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</c:numCache>
            </c:numRef>
          </c:cat>
          <c:val>
            <c:numRef>
              <c:f>Sheet3!$E$19:$T$19</c:f>
              <c:numCache>
                <c:formatCode>General</c:formatCode>
                <c:ptCount val="16"/>
                <c:pt idx="0">
                  <c:v>705.43407599548004</c:v>
                </c:pt>
                <c:pt idx="1">
                  <c:v>728.56909809427816</c:v>
                </c:pt>
                <c:pt idx="2">
                  <c:v>752.05713338760143</c:v>
                </c:pt>
                <c:pt idx="3">
                  <c:v>775.9034723316305</c:v>
                </c:pt>
                <c:pt idx="4">
                  <c:v>800.11347758317231</c:v>
                </c:pt>
                <c:pt idx="5">
                  <c:v>824.69258493335008</c:v>
                </c:pt>
                <c:pt idx="6">
                  <c:v>843.27340294113685</c:v>
                </c:pt>
                <c:pt idx="7">
                  <c:v>862.12584956843318</c:v>
                </c:pt>
                <c:pt idx="8">
                  <c:v>881.2538548925595</c:v>
                </c:pt>
                <c:pt idx="9">
                  <c:v>900.66140158640962</c:v>
                </c:pt>
                <c:pt idx="10">
                  <c:v>920.35252559008279</c:v>
                </c:pt>
                <c:pt idx="11">
                  <c:v>928.54759821242237</c:v>
                </c:pt>
                <c:pt idx="12">
                  <c:v>936.83166378969099</c:v>
                </c:pt>
                <c:pt idx="13">
                  <c:v>945.20568969465228</c:v>
                </c:pt>
                <c:pt idx="14">
                  <c:v>953.67065378885877</c:v>
                </c:pt>
                <c:pt idx="15">
                  <c:v>962.22754453609809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E6-4F2E-AE57-82DFA99987FA}"/>
            </c:ext>
          </c:extLst>
        </c:ser>
        <c:ser>
          <c:idx val="1"/>
          <c:order val="1"/>
          <c:tx>
            <c:strRef>
              <c:f>Sheet3!$D$20</c:f>
              <c:strCache>
                <c:ptCount val="1"/>
                <c:pt idx="0">
                  <c:v>Additional State Expenditures due to Insufficient Savings</c:v>
                </c:pt>
              </c:strCache>
            </c:strRef>
          </c:tx>
          <c:spPr>
            <a:solidFill>
              <a:srgbClr val="ED8B00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Sheet3!$E$18:$T$18</c:f>
              <c:numCache>
                <c:formatCode>General</c:formatCode>
                <c:ptCount val="1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</c:numCache>
            </c:numRef>
          </c:cat>
          <c:val>
            <c:numRef>
              <c:f>Sheet3!$E$20:$T$20</c:f>
              <c:numCache>
                <c:formatCode>General</c:formatCode>
                <c:ptCount val="16"/>
                <c:pt idx="0">
                  <c:v>23.075118861819863</c:v>
                </c:pt>
                <c:pt idx="1">
                  <c:v>33.403071993507503</c:v>
                </c:pt>
                <c:pt idx="2">
                  <c:v>44.390441381964209</c:v>
                </c:pt>
                <c:pt idx="3">
                  <c:v>56.054274615633013</c:v>
                </c:pt>
                <c:pt idx="4">
                  <c:v>68.41197094242311</c:v>
                </c:pt>
                <c:pt idx="5">
                  <c:v>81.481287502406119</c:v>
                </c:pt>
                <c:pt idx="6">
                  <c:v>94.565680939197307</c:v>
                </c:pt>
                <c:pt idx="7">
                  <c:v>108.21415504728328</c:v>
                </c:pt>
                <c:pt idx="8">
                  <c:v>122.44021190626312</c:v>
                </c:pt>
                <c:pt idx="9">
                  <c:v>137.2576206002376</c:v>
                </c:pt>
                <c:pt idx="10">
                  <c:v>152.68042183885788</c:v>
                </c:pt>
                <c:pt idx="11">
                  <c:v>166.60858899388813</c:v>
                </c:pt>
                <c:pt idx="12">
                  <c:v>180.81200316176296</c:v>
                </c:pt>
                <c:pt idx="13">
                  <c:v>195.29523874252391</c:v>
                </c:pt>
                <c:pt idx="14">
                  <c:v>210.06293843459594</c:v>
                </c:pt>
                <c:pt idx="15">
                  <c:v>225.11981419352733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E6-4F2E-AE57-82DFA9998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962593296"/>
        <c:axId val="962609104"/>
      </c:barChart>
      <c:lineChart>
        <c:grouping val="standard"/>
        <c:varyColors val="0"/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Sheet3!$E$21:$T$21</c:f>
              <c:numCache>
                <c:formatCode>General</c:formatCode>
                <c:ptCount val="16"/>
                <c:pt idx="0">
                  <c:v>728.50919485729992</c:v>
                </c:pt>
                <c:pt idx="1">
                  <c:v>761.97217008778568</c:v>
                </c:pt>
                <c:pt idx="2">
                  <c:v>796.44757476956568</c:v>
                </c:pt>
                <c:pt idx="3">
                  <c:v>831.95774694726356</c:v>
                </c:pt>
                <c:pt idx="4">
                  <c:v>868.52544852559538</c:v>
                </c:pt>
                <c:pt idx="5">
                  <c:v>906.17387243575615</c:v>
                </c:pt>
                <c:pt idx="6">
                  <c:v>937.8390838803341</c:v>
                </c:pt>
                <c:pt idx="7">
                  <c:v>970.34000461571645</c:v>
                </c:pt>
                <c:pt idx="8">
                  <c:v>1003.6940667988226</c:v>
                </c:pt>
                <c:pt idx="9">
                  <c:v>1037.9190221866472</c:v>
                </c:pt>
                <c:pt idx="10">
                  <c:v>1073.0329474289406</c:v>
                </c:pt>
                <c:pt idx="11">
                  <c:v>1095.1561872063105</c:v>
                </c:pt>
                <c:pt idx="12">
                  <c:v>1117.643666951454</c:v>
                </c:pt>
                <c:pt idx="13">
                  <c:v>1140.5009284371763</c:v>
                </c:pt>
                <c:pt idx="14">
                  <c:v>1163.7335922234547</c:v>
                </c:pt>
                <c:pt idx="15">
                  <c:v>1187.3473587296255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E6-4F2E-AE57-82DFA9998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2593296"/>
        <c:axId val="962609104"/>
      </c:lineChart>
      <c:catAx>
        <c:axId val="96259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609104"/>
        <c:crosses val="autoZero"/>
        <c:auto val="1"/>
        <c:lblAlgn val="ctr"/>
        <c:lblOffset val="100"/>
        <c:noMultiLvlLbl val="0"/>
      </c:catAx>
      <c:valAx>
        <c:axId val="962609104"/>
        <c:scaling>
          <c:orientation val="minMax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59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587306794983976E-2"/>
          <c:y val="5.0925925925925923E-2"/>
          <c:w val="0.89890848279381741"/>
          <c:h val="0.735771361913094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Sheet3!$D$19</c:f>
              <c:strCache>
                <c:ptCount val="1"/>
                <c:pt idx="0">
                  <c:v>State Expenditures Assuming Sufficient Savings</c:v>
                </c:pt>
              </c:strCache>
            </c:strRef>
          </c:tx>
          <c:spPr>
            <a:solidFill>
              <a:srgbClr val="A8AA19"/>
            </a:solidFill>
            <a:ln>
              <a:noFill/>
            </a:ln>
            <a:effectLst/>
          </c:spPr>
          <c:invertIfNegative val="0"/>
          <c:cat>
            <c:numRef>
              <c:f>Sheet3!$E$18:$T$18</c:f>
              <c:numCache>
                <c:formatCode>General</c:formatCode>
                <c:ptCount val="1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</c:numCache>
            </c:numRef>
          </c:cat>
          <c:val>
            <c:numRef>
              <c:f>Sheet3!$E$19:$T$19</c:f>
              <c:numCache>
                <c:formatCode>General</c:formatCode>
                <c:ptCount val="16"/>
                <c:pt idx="0">
                  <c:v>705.43407599548004</c:v>
                </c:pt>
                <c:pt idx="1">
                  <c:v>728.56909809427816</c:v>
                </c:pt>
                <c:pt idx="2">
                  <c:v>752.05713338760143</c:v>
                </c:pt>
                <c:pt idx="3">
                  <c:v>775.9034723316305</c:v>
                </c:pt>
                <c:pt idx="4">
                  <c:v>800.11347758317231</c:v>
                </c:pt>
                <c:pt idx="5">
                  <c:v>824.69258493335008</c:v>
                </c:pt>
                <c:pt idx="6">
                  <c:v>843.27340294113685</c:v>
                </c:pt>
                <c:pt idx="7">
                  <c:v>862.12584956843318</c:v>
                </c:pt>
                <c:pt idx="8">
                  <c:v>881.2538548925595</c:v>
                </c:pt>
                <c:pt idx="9">
                  <c:v>900.66140158640962</c:v>
                </c:pt>
                <c:pt idx="10">
                  <c:v>920.35252559008279</c:v>
                </c:pt>
                <c:pt idx="11">
                  <c:v>928.54759821242237</c:v>
                </c:pt>
                <c:pt idx="12">
                  <c:v>936.83166378969099</c:v>
                </c:pt>
                <c:pt idx="13">
                  <c:v>945.20568969465228</c:v>
                </c:pt>
                <c:pt idx="14">
                  <c:v>953.67065378885877</c:v>
                </c:pt>
                <c:pt idx="15">
                  <c:v>962.22754453609809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E6-4F2E-AE57-82DFA99987FA}"/>
            </c:ext>
          </c:extLst>
        </c:ser>
        <c:ser>
          <c:idx val="1"/>
          <c:order val="1"/>
          <c:tx>
            <c:strRef>
              <c:f>Sheet3!$D$20</c:f>
              <c:strCache>
                <c:ptCount val="1"/>
                <c:pt idx="0">
                  <c:v>Additional State Expenditures due to Insufficient Savings</c:v>
                </c:pt>
              </c:strCache>
            </c:strRef>
          </c:tx>
          <c:spPr>
            <a:solidFill>
              <a:srgbClr val="ED8B00"/>
            </a:solidFill>
            <a:ln>
              <a:noFill/>
            </a:ln>
            <a:effectLst/>
          </c:spPr>
          <c:invertIfNegative val="0"/>
          <c:cat>
            <c:numRef>
              <c:f>Sheet3!$E$18:$T$18</c:f>
              <c:numCache>
                <c:formatCode>General</c:formatCode>
                <c:ptCount val="1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</c:numCache>
            </c:numRef>
          </c:cat>
          <c:val>
            <c:numRef>
              <c:f>Sheet3!$E$20:$T$20</c:f>
              <c:numCache>
                <c:formatCode>General</c:formatCode>
                <c:ptCount val="16"/>
                <c:pt idx="0">
                  <c:v>23.075118861819863</c:v>
                </c:pt>
                <c:pt idx="1">
                  <c:v>33.403071993507503</c:v>
                </c:pt>
                <c:pt idx="2">
                  <c:v>44.390441381964209</c:v>
                </c:pt>
                <c:pt idx="3">
                  <c:v>56.054274615633013</c:v>
                </c:pt>
                <c:pt idx="4">
                  <c:v>68.41197094242311</c:v>
                </c:pt>
                <c:pt idx="5">
                  <c:v>81.481287502406119</c:v>
                </c:pt>
                <c:pt idx="6">
                  <c:v>94.565680939197307</c:v>
                </c:pt>
                <c:pt idx="7">
                  <c:v>108.21415504728328</c:v>
                </c:pt>
                <c:pt idx="8">
                  <c:v>122.44021190626312</c:v>
                </c:pt>
                <c:pt idx="9">
                  <c:v>137.2576206002376</c:v>
                </c:pt>
                <c:pt idx="10">
                  <c:v>152.68042183885788</c:v>
                </c:pt>
                <c:pt idx="11">
                  <c:v>166.60858899388813</c:v>
                </c:pt>
                <c:pt idx="12">
                  <c:v>180.81200316176296</c:v>
                </c:pt>
                <c:pt idx="13">
                  <c:v>195.29523874252391</c:v>
                </c:pt>
                <c:pt idx="14">
                  <c:v>210.06293843459594</c:v>
                </c:pt>
                <c:pt idx="15">
                  <c:v>225.11981419352733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E6-4F2E-AE57-82DFA9998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962593296"/>
        <c:axId val="962609104"/>
      </c:barChart>
      <c:lineChart>
        <c:grouping val="standard"/>
        <c:varyColors val="0"/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Sheet3!$E$21:$T$21</c:f>
              <c:numCache>
                <c:formatCode>General</c:formatCode>
                <c:ptCount val="16"/>
                <c:pt idx="0">
                  <c:v>728.50919485729992</c:v>
                </c:pt>
                <c:pt idx="1">
                  <c:v>761.97217008778568</c:v>
                </c:pt>
                <c:pt idx="2">
                  <c:v>796.44757476956568</c:v>
                </c:pt>
                <c:pt idx="3">
                  <c:v>831.95774694726356</c:v>
                </c:pt>
                <c:pt idx="4">
                  <c:v>868.52544852559538</c:v>
                </c:pt>
                <c:pt idx="5">
                  <c:v>906.17387243575615</c:v>
                </c:pt>
                <c:pt idx="6">
                  <c:v>937.8390838803341</c:v>
                </c:pt>
                <c:pt idx="7">
                  <c:v>970.34000461571645</c:v>
                </c:pt>
                <c:pt idx="8">
                  <c:v>1003.6940667988226</c:v>
                </c:pt>
                <c:pt idx="9">
                  <c:v>1037.9190221866472</c:v>
                </c:pt>
                <c:pt idx="10">
                  <c:v>1073.0329474289406</c:v>
                </c:pt>
                <c:pt idx="11">
                  <c:v>1095.1561872063105</c:v>
                </c:pt>
                <c:pt idx="12">
                  <c:v>1117.643666951454</c:v>
                </c:pt>
                <c:pt idx="13">
                  <c:v>1140.5009284371763</c:v>
                </c:pt>
                <c:pt idx="14">
                  <c:v>1163.7335922234547</c:v>
                </c:pt>
                <c:pt idx="15">
                  <c:v>1187.3473587296255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E6-4F2E-AE57-82DFA9998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2593296"/>
        <c:axId val="962609104"/>
      </c:lineChart>
      <c:catAx>
        <c:axId val="96259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609104"/>
        <c:crosses val="autoZero"/>
        <c:auto val="1"/>
        <c:lblAlgn val="ctr"/>
        <c:lblOffset val="100"/>
        <c:noMultiLvlLbl val="0"/>
      </c:catAx>
      <c:valAx>
        <c:axId val="962609104"/>
        <c:scaling>
          <c:orientation val="minMax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59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'Ret Cash Savings PRIV 50+'!$C$2</c:f>
              <c:strCache>
                <c:ptCount val="1"/>
                <c:pt idx="0">
                  <c:v>New Mexico</c:v>
                </c:pt>
              </c:strCache>
            </c:strRef>
          </c:tx>
          <c:spPr>
            <a:solidFill>
              <a:srgbClr val="BA0C2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945035990372212E-3"/>
                  <c:y val="1.44518789941375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75-469B-B67D-1A2AFB3CFD11}"/>
                </c:ext>
              </c:extLst>
            </c:dLbl>
            <c:dLbl>
              <c:idx val="1"/>
              <c:layout>
                <c:manualLayout>
                  <c:x val="-4.0771981646944936E-17"/>
                  <c:y val="1.13642653475304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75-469B-B67D-1A2AFB3CFD11}"/>
                </c:ext>
              </c:extLst>
            </c:dLbl>
            <c:dLbl>
              <c:idx val="2"/>
              <c:layout>
                <c:manualLayout>
                  <c:x val="-8.1543963293889872E-17"/>
                  <c:y val="-6.58229129272076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75-469B-B67D-1A2AFB3CFD11}"/>
                </c:ext>
              </c:extLst>
            </c:dLbl>
            <c:dLbl>
              <c:idx val="3"/>
              <c:layout>
                <c:manualLayout>
                  <c:x val="0"/>
                  <c:y val="-5.2997392196832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75-469B-B67D-1A2AFB3CFD11}"/>
                </c:ext>
              </c:extLst>
            </c:dLbl>
            <c:dLbl>
              <c:idx val="4"/>
              <c:layout>
                <c:manualLayout>
                  <c:x val="-8.755716388337036E-8"/>
                  <c:y val="9.54164973202410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822460640986484E-2"/>
                      <c:h val="8.68945729609885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575-469B-B67D-1A2AFB3CFD11}"/>
                </c:ext>
              </c:extLst>
            </c:dLbl>
            <c:dLbl>
              <c:idx val="5"/>
              <c:layout>
                <c:manualLayout>
                  <c:x val="2.2484679685249509E-3"/>
                  <c:y val="-3.73341261645367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75-469B-B67D-1A2AFB3CFD1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'Ret Cash Savings PRIV 50+'!$B$3:$B$8</c:f>
              <c:strCache>
                <c:ptCount val="6"/>
                <c:pt idx="0">
                  <c:v>$0 </c:v>
                </c:pt>
                <c:pt idx="1">
                  <c:v>&lt; $5,000</c:v>
                </c:pt>
                <c:pt idx="2">
                  <c:v>$5,000 -$9,999</c:v>
                </c:pt>
                <c:pt idx="3">
                  <c:v>$10,000 -$49,999</c:v>
                </c:pt>
                <c:pt idx="4">
                  <c:v>$50,000 -$149,999</c:v>
                </c:pt>
                <c:pt idx="5">
                  <c:v>$150,000+</c:v>
                </c:pt>
              </c:strCache>
            </c:strRef>
          </c:cat>
          <c:val>
            <c:numRef>
              <c:f>'Ret Cash Savings PRIV 50+'!$C$3:$C$8</c:f>
              <c:numCache>
                <c:formatCode>0.0%</c:formatCode>
                <c:ptCount val="6"/>
                <c:pt idx="0">
                  <c:v>0.63851080000000004</c:v>
                </c:pt>
                <c:pt idx="1">
                  <c:v>5.4243399999999997E-2</c:v>
                </c:pt>
                <c:pt idx="2">
                  <c:v>8.9425000000000008E-3</c:v>
                </c:pt>
                <c:pt idx="3">
                  <c:v>2.10131E-2</c:v>
                </c:pt>
                <c:pt idx="4">
                  <c:v>0.1170604</c:v>
                </c:pt>
                <c:pt idx="5">
                  <c:v>0.16022980000000001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575-469B-B67D-1A2AFB3CFD11}"/>
            </c:ext>
          </c:extLst>
        </c:ser>
        <c:ser>
          <c:idx val="1"/>
          <c:order val="1"/>
          <c:tx>
            <c:strRef>
              <c:f>'Ret Cash Savings PRIV 50+'!$D$2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rgbClr val="63666A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415703027113826E-3"/>
                  <c:y val="1.11953669980848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75-469B-B67D-1A2AFB3CFD11}"/>
                </c:ext>
              </c:extLst>
            </c:dLbl>
            <c:dLbl>
              <c:idx val="1"/>
              <c:layout>
                <c:manualLayout>
                  <c:x val="3.3063336225638315E-3"/>
                  <c:y val="-1.10267849376832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75-469B-B67D-1A2AFB3CFD11}"/>
                </c:ext>
              </c:extLst>
            </c:dLbl>
            <c:dLbl>
              <c:idx val="2"/>
              <c:layout>
                <c:manualLayout>
                  <c:x val="5.5302855852014388E-3"/>
                  <c:y val="-1.28286836208144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75-469B-B67D-1A2AFB3CFD11}"/>
                </c:ext>
              </c:extLst>
            </c:dLbl>
            <c:dLbl>
              <c:idx val="4"/>
              <c:layout>
                <c:manualLayout>
                  <c:x val="5.4812535734265876E-3"/>
                  <c:y val="-5.60306041278883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575-469B-B67D-1A2AFB3CFD11}"/>
                </c:ext>
              </c:extLst>
            </c:dLbl>
            <c:dLbl>
              <c:idx val="5"/>
              <c:layout>
                <c:manualLayout>
                  <c:x val="7.4836302953068014E-3"/>
                  <c:y val="-8.88888888888888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575-469B-B67D-1A2AFB3CFD1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'Ret Cash Savings PRIV 50+'!$B$3:$B$8</c:f>
              <c:strCache>
                <c:ptCount val="6"/>
                <c:pt idx="0">
                  <c:v>$0 </c:v>
                </c:pt>
                <c:pt idx="1">
                  <c:v>&lt; $5,000</c:v>
                </c:pt>
                <c:pt idx="2">
                  <c:v>$5,000 -$9,999</c:v>
                </c:pt>
                <c:pt idx="3">
                  <c:v>$10,000 -$49,999</c:v>
                </c:pt>
                <c:pt idx="4">
                  <c:v>$50,000 -$149,999</c:v>
                </c:pt>
                <c:pt idx="5">
                  <c:v>$150,000+</c:v>
                </c:pt>
              </c:strCache>
            </c:strRef>
          </c:cat>
          <c:val>
            <c:numRef>
              <c:f>'Ret Cash Savings PRIV 50+'!$D$3:$D$8</c:f>
              <c:numCache>
                <c:formatCode>0.0%</c:formatCode>
                <c:ptCount val="6"/>
                <c:pt idx="0">
                  <c:v>0.53831960000000001</c:v>
                </c:pt>
                <c:pt idx="1">
                  <c:v>6.52475E-2</c:v>
                </c:pt>
                <c:pt idx="2">
                  <c:v>3.0517800000000001E-2</c:v>
                </c:pt>
                <c:pt idx="3">
                  <c:v>0.1209766</c:v>
                </c:pt>
                <c:pt idx="4">
                  <c:v>0.10679760000000001</c:v>
                </c:pt>
                <c:pt idx="5">
                  <c:v>0.13814090000000001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575-469B-B67D-1A2AFB3CFD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5"/>
        <c:axId val="89835008"/>
        <c:axId val="170038336"/>
      </c:barChart>
      <c:catAx>
        <c:axId val="8983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70038336"/>
        <c:crosses val="autoZero"/>
        <c:auto val="1"/>
        <c:lblAlgn val="ctr"/>
        <c:lblOffset val="100"/>
        <c:noMultiLvlLbl val="0"/>
      </c:catAx>
      <c:valAx>
        <c:axId val="17003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Private Sector Workers 50 Years or Older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983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587306794983976E-2"/>
          <c:y val="5.0925925925925923E-2"/>
          <c:w val="0.89890848279381741"/>
          <c:h val="0.735771361913094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Sheet3!$D$19</c:f>
              <c:strCache>
                <c:ptCount val="1"/>
                <c:pt idx="0">
                  <c:v>State Expenditures Assuming Sufficient Savings</c:v>
                </c:pt>
              </c:strCache>
            </c:strRef>
          </c:tx>
          <c:spPr>
            <a:solidFill>
              <a:srgbClr val="A8AA19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Sheet3!$E$18:$T$18</c:f>
              <c:numCache>
                <c:formatCode>General</c:formatCode>
                <c:ptCount val="1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</c:numCache>
            </c:numRef>
          </c:cat>
          <c:val>
            <c:numRef>
              <c:f>Sheet3!$E$19:$T$19</c:f>
              <c:numCache>
                <c:formatCode>General</c:formatCode>
                <c:ptCount val="16"/>
                <c:pt idx="0">
                  <c:v>705.43407599548004</c:v>
                </c:pt>
                <c:pt idx="1">
                  <c:v>728.56909809427816</c:v>
                </c:pt>
                <c:pt idx="2">
                  <c:v>752.05713338760143</c:v>
                </c:pt>
                <c:pt idx="3">
                  <c:v>775.9034723316305</c:v>
                </c:pt>
                <c:pt idx="4">
                  <c:v>800.11347758317231</c:v>
                </c:pt>
                <c:pt idx="5">
                  <c:v>824.69258493335008</c:v>
                </c:pt>
                <c:pt idx="6">
                  <c:v>843.27340294113685</c:v>
                </c:pt>
                <c:pt idx="7">
                  <c:v>862.12584956843318</c:v>
                </c:pt>
                <c:pt idx="8">
                  <c:v>881.2538548925595</c:v>
                </c:pt>
                <c:pt idx="9">
                  <c:v>900.66140158640962</c:v>
                </c:pt>
                <c:pt idx="10">
                  <c:v>920.35252559008279</c:v>
                </c:pt>
                <c:pt idx="11">
                  <c:v>928.54759821242237</c:v>
                </c:pt>
                <c:pt idx="12">
                  <c:v>936.83166378969099</c:v>
                </c:pt>
                <c:pt idx="13">
                  <c:v>945.20568969465228</c:v>
                </c:pt>
                <c:pt idx="14">
                  <c:v>953.67065378885877</c:v>
                </c:pt>
                <c:pt idx="15">
                  <c:v>962.22754453609809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E6-4F2E-AE57-82DFA99987FA}"/>
            </c:ext>
          </c:extLst>
        </c:ser>
        <c:ser>
          <c:idx val="1"/>
          <c:order val="1"/>
          <c:tx>
            <c:strRef>
              <c:f>Sheet3!$D$20</c:f>
              <c:strCache>
                <c:ptCount val="1"/>
                <c:pt idx="0">
                  <c:v>Additional State Expenditures due to Insufficient Savings</c:v>
                </c:pt>
              </c:strCache>
            </c:strRef>
          </c:tx>
          <c:spPr>
            <a:solidFill>
              <a:srgbClr val="ED8B00"/>
            </a:solidFill>
            <a:ln>
              <a:noFill/>
            </a:ln>
            <a:effectLst/>
          </c:spPr>
          <c:invertIfNegative val="0"/>
          <c:cat>
            <c:numRef>
              <c:f>Sheet3!$E$18:$T$18</c:f>
              <c:numCache>
                <c:formatCode>General</c:formatCode>
                <c:ptCount val="1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</c:numCache>
            </c:numRef>
          </c:cat>
          <c:val>
            <c:numRef>
              <c:f>Sheet3!$E$20:$T$20</c:f>
              <c:numCache>
                <c:formatCode>General</c:formatCode>
                <c:ptCount val="16"/>
                <c:pt idx="0">
                  <c:v>23.075118861819863</c:v>
                </c:pt>
                <c:pt idx="1">
                  <c:v>33.403071993507503</c:v>
                </c:pt>
                <c:pt idx="2">
                  <c:v>44.390441381964209</c:v>
                </c:pt>
                <c:pt idx="3">
                  <c:v>56.054274615633013</c:v>
                </c:pt>
                <c:pt idx="4">
                  <c:v>68.41197094242311</c:v>
                </c:pt>
                <c:pt idx="5">
                  <c:v>81.481287502406119</c:v>
                </c:pt>
                <c:pt idx="6">
                  <c:v>94.565680939197307</c:v>
                </c:pt>
                <c:pt idx="7">
                  <c:v>108.21415504728328</c:v>
                </c:pt>
                <c:pt idx="8">
                  <c:v>122.44021190626312</c:v>
                </c:pt>
                <c:pt idx="9">
                  <c:v>137.2576206002376</c:v>
                </c:pt>
                <c:pt idx="10">
                  <c:v>152.68042183885788</c:v>
                </c:pt>
                <c:pt idx="11">
                  <c:v>166.60858899388813</c:v>
                </c:pt>
                <c:pt idx="12">
                  <c:v>180.81200316176296</c:v>
                </c:pt>
                <c:pt idx="13">
                  <c:v>195.29523874252391</c:v>
                </c:pt>
                <c:pt idx="14">
                  <c:v>210.06293843459594</c:v>
                </c:pt>
                <c:pt idx="15">
                  <c:v>225.11981419352733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E6-4F2E-AE57-82DFA9998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962593296"/>
        <c:axId val="962609104"/>
      </c:barChart>
      <c:lineChart>
        <c:grouping val="standard"/>
        <c:varyColors val="0"/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none"/>
          </c:marker>
          <c:val>
            <c:numRef>
              <c:f>Sheet3!$E$21:$T$21</c:f>
              <c:numCache>
                <c:formatCode>General</c:formatCode>
                <c:ptCount val="16"/>
                <c:pt idx="0">
                  <c:v>728.50919485729992</c:v>
                </c:pt>
                <c:pt idx="1">
                  <c:v>761.97217008778568</c:v>
                </c:pt>
                <c:pt idx="2">
                  <c:v>796.44757476956568</c:v>
                </c:pt>
                <c:pt idx="3">
                  <c:v>831.95774694726356</c:v>
                </c:pt>
                <c:pt idx="4">
                  <c:v>868.52544852559538</c:v>
                </c:pt>
                <c:pt idx="5">
                  <c:v>906.17387243575615</c:v>
                </c:pt>
                <c:pt idx="6">
                  <c:v>937.8390838803341</c:v>
                </c:pt>
                <c:pt idx="7">
                  <c:v>970.34000461571645</c:v>
                </c:pt>
                <c:pt idx="8">
                  <c:v>1003.6940667988226</c:v>
                </c:pt>
                <c:pt idx="9">
                  <c:v>1037.9190221866472</c:v>
                </c:pt>
                <c:pt idx="10">
                  <c:v>1073.0329474289406</c:v>
                </c:pt>
                <c:pt idx="11">
                  <c:v>1095.1561872063105</c:v>
                </c:pt>
                <c:pt idx="12">
                  <c:v>1117.643666951454</c:v>
                </c:pt>
                <c:pt idx="13">
                  <c:v>1140.5009284371763</c:v>
                </c:pt>
                <c:pt idx="14">
                  <c:v>1163.7335922234547</c:v>
                </c:pt>
                <c:pt idx="15">
                  <c:v>1187.3473587296255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E6-4F2E-AE57-82DFA9998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2593296"/>
        <c:axId val="962609104"/>
      </c:lineChart>
      <c:catAx>
        <c:axId val="96259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609104"/>
        <c:crosses val="autoZero"/>
        <c:auto val="1"/>
        <c:lblAlgn val="ctr"/>
        <c:lblOffset val="100"/>
        <c:noMultiLvlLbl val="0"/>
      </c:catAx>
      <c:valAx>
        <c:axId val="962609104"/>
        <c:scaling>
          <c:orientation val="minMax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59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587306794983976E-2"/>
          <c:y val="5.0925925925925923E-2"/>
          <c:w val="0.89890848279381741"/>
          <c:h val="0.735771361913094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Sheet3!$D$19</c:f>
              <c:strCache>
                <c:ptCount val="1"/>
                <c:pt idx="0">
                  <c:v>State Expenditures Assuming Sufficient Savings</c:v>
                </c:pt>
              </c:strCache>
            </c:strRef>
          </c:tx>
          <c:spPr>
            <a:solidFill>
              <a:srgbClr val="A8AA19"/>
            </a:solidFill>
            <a:ln>
              <a:noFill/>
            </a:ln>
            <a:effectLst/>
          </c:spPr>
          <c:invertIfNegative val="0"/>
          <c:cat>
            <c:numRef>
              <c:f>Sheet3!$E$18:$T$18</c:f>
              <c:numCache>
                <c:formatCode>General</c:formatCode>
                <c:ptCount val="1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</c:numCache>
            </c:numRef>
          </c:cat>
          <c:val>
            <c:numRef>
              <c:f>Sheet3!$E$19:$T$19</c:f>
              <c:numCache>
                <c:formatCode>General</c:formatCode>
                <c:ptCount val="16"/>
                <c:pt idx="0">
                  <c:v>705.43407599548004</c:v>
                </c:pt>
                <c:pt idx="1">
                  <c:v>728.56909809427816</c:v>
                </c:pt>
                <c:pt idx="2">
                  <c:v>752.05713338760143</c:v>
                </c:pt>
                <c:pt idx="3">
                  <c:v>775.9034723316305</c:v>
                </c:pt>
                <c:pt idx="4">
                  <c:v>800.11347758317231</c:v>
                </c:pt>
                <c:pt idx="5">
                  <c:v>824.69258493335008</c:v>
                </c:pt>
                <c:pt idx="6">
                  <c:v>843.27340294113685</c:v>
                </c:pt>
                <c:pt idx="7">
                  <c:v>862.12584956843318</c:v>
                </c:pt>
                <c:pt idx="8">
                  <c:v>881.2538548925595</c:v>
                </c:pt>
                <c:pt idx="9">
                  <c:v>900.66140158640962</c:v>
                </c:pt>
                <c:pt idx="10">
                  <c:v>920.35252559008279</c:v>
                </c:pt>
                <c:pt idx="11">
                  <c:v>928.54759821242237</c:v>
                </c:pt>
                <c:pt idx="12">
                  <c:v>936.83166378969099</c:v>
                </c:pt>
                <c:pt idx="13">
                  <c:v>945.20568969465228</c:v>
                </c:pt>
                <c:pt idx="14">
                  <c:v>953.67065378885877</c:v>
                </c:pt>
                <c:pt idx="15">
                  <c:v>962.22754453609809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E6-4F2E-AE57-82DFA99987FA}"/>
            </c:ext>
          </c:extLst>
        </c:ser>
        <c:ser>
          <c:idx val="1"/>
          <c:order val="1"/>
          <c:tx>
            <c:strRef>
              <c:f>Sheet3!$D$20</c:f>
              <c:strCache>
                <c:ptCount val="1"/>
                <c:pt idx="0">
                  <c:v>Additional State Expenditures due to Insufficient Savings</c:v>
                </c:pt>
              </c:strCache>
            </c:strRef>
          </c:tx>
          <c:spPr>
            <a:solidFill>
              <a:srgbClr val="ED8B00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Sheet3!$E$18:$T$18</c:f>
              <c:numCache>
                <c:formatCode>General</c:formatCode>
                <c:ptCount val="1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</c:numCache>
            </c:numRef>
          </c:cat>
          <c:val>
            <c:numRef>
              <c:f>Sheet3!$E$20:$T$20</c:f>
              <c:numCache>
                <c:formatCode>General</c:formatCode>
                <c:ptCount val="16"/>
                <c:pt idx="0">
                  <c:v>23.075118861819863</c:v>
                </c:pt>
                <c:pt idx="1">
                  <c:v>33.403071993507503</c:v>
                </c:pt>
                <c:pt idx="2">
                  <c:v>44.390441381964209</c:v>
                </c:pt>
                <c:pt idx="3">
                  <c:v>56.054274615633013</c:v>
                </c:pt>
                <c:pt idx="4">
                  <c:v>68.41197094242311</c:v>
                </c:pt>
                <c:pt idx="5">
                  <c:v>81.481287502406119</c:v>
                </c:pt>
                <c:pt idx="6">
                  <c:v>94.565680939197307</c:v>
                </c:pt>
                <c:pt idx="7">
                  <c:v>108.21415504728328</c:v>
                </c:pt>
                <c:pt idx="8">
                  <c:v>122.44021190626312</c:v>
                </c:pt>
                <c:pt idx="9">
                  <c:v>137.2576206002376</c:v>
                </c:pt>
                <c:pt idx="10">
                  <c:v>152.68042183885788</c:v>
                </c:pt>
                <c:pt idx="11">
                  <c:v>166.60858899388813</c:v>
                </c:pt>
                <c:pt idx="12">
                  <c:v>180.81200316176296</c:v>
                </c:pt>
                <c:pt idx="13">
                  <c:v>195.29523874252391</c:v>
                </c:pt>
                <c:pt idx="14">
                  <c:v>210.06293843459594</c:v>
                </c:pt>
                <c:pt idx="15">
                  <c:v>225.11981419352733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E6-4F2E-AE57-82DFA9998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962593296"/>
        <c:axId val="962609104"/>
      </c:barChart>
      <c:lineChart>
        <c:grouping val="standard"/>
        <c:varyColors val="0"/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none"/>
          </c:marker>
          <c:val>
            <c:numRef>
              <c:f>Sheet3!$E$21:$T$21</c:f>
              <c:numCache>
                <c:formatCode>General</c:formatCode>
                <c:ptCount val="16"/>
                <c:pt idx="0">
                  <c:v>728.50919485729992</c:v>
                </c:pt>
                <c:pt idx="1">
                  <c:v>761.97217008778568</c:v>
                </c:pt>
                <c:pt idx="2">
                  <c:v>796.44757476956568</c:v>
                </c:pt>
                <c:pt idx="3">
                  <c:v>831.95774694726356</c:v>
                </c:pt>
                <c:pt idx="4">
                  <c:v>868.52544852559538</c:v>
                </c:pt>
                <c:pt idx="5">
                  <c:v>906.17387243575615</c:v>
                </c:pt>
                <c:pt idx="6">
                  <c:v>937.8390838803341</c:v>
                </c:pt>
                <c:pt idx="7">
                  <c:v>970.34000461571645</c:v>
                </c:pt>
                <c:pt idx="8">
                  <c:v>1003.6940667988226</c:v>
                </c:pt>
                <c:pt idx="9">
                  <c:v>1037.9190221866472</c:v>
                </c:pt>
                <c:pt idx="10">
                  <c:v>1073.0329474289406</c:v>
                </c:pt>
                <c:pt idx="11">
                  <c:v>1095.1561872063105</c:v>
                </c:pt>
                <c:pt idx="12">
                  <c:v>1117.643666951454</c:v>
                </c:pt>
                <c:pt idx="13">
                  <c:v>1140.5009284371763</c:v>
                </c:pt>
                <c:pt idx="14">
                  <c:v>1163.7335922234547</c:v>
                </c:pt>
                <c:pt idx="15">
                  <c:v>1187.3473587296255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E6-4F2E-AE57-82DFA9998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2593296"/>
        <c:axId val="962609104"/>
      </c:lineChart>
      <c:catAx>
        <c:axId val="96259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609104"/>
        <c:crosses val="autoZero"/>
        <c:auto val="1"/>
        <c:lblAlgn val="ctr"/>
        <c:lblOffset val="100"/>
        <c:noMultiLvlLbl val="0"/>
      </c:catAx>
      <c:valAx>
        <c:axId val="962609104"/>
        <c:scaling>
          <c:orientation val="minMax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59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854239574219891E-2"/>
          <c:y val="5.0925925925925923E-2"/>
          <c:w val="0.90864145888014003"/>
          <c:h val="0.735771361913094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Differences!$E$6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Differences!$F$5:$U$5</c:f>
              <c:numCache>
                <c:formatCode>General</c:formatCode>
                <c:ptCount val="1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</c:numCache>
            </c:numRef>
          </c:cat>
          <c:val>
            <c:numRef>
              <c:f>Differences!$F$6:$U$6</c:f>
              <c:numCache>
                <c:formatCode>0</c:formatCode>
                <c:ptCount val="16"/>
                <c:pt idx="0">
                  <c:v>-0.33281233967136359</c:v>
                </c:pt>
                <c:pt idx="1">
                  <c:v>8.4510370723263577</c:v>
                </c:pt>
                <c:pt idx="2">
                  <c:v>17.848115840483729</c:v>
                </c:pt>
                <c:pt idx="3">
                  <c:v>27.875471553244893</c:v>
                </c:pt>
                <c:pt idx="4">
                  <c:v>38.550503458518165</c:v>
                </c:pt>
                <c:pt idx="5">
                  <c:v>49.890968696375808</c:v>
                </c:pt>
                <c:pt idx="6">
                  <c:v>61.450585844737247</c:v>
                </c:pt>
                <c:pt idx="7">
                  <c:v>73.544500439877538</c:v>
                </c:pt>
                <c:pt idx="8">
                  <c:v>86.186214561395332</c:v>
                </c:pt>
                <c:pt idx="9">
                  <c:v>99.389497293391514</c:v>
                </c:pt>
                <c:pt idx="10">
                  <c:v>113.16838934551708</c:v>
                </c:pt>
                <c:pt idx="11">
                  <c:v>125.93898110388477</c:v>
                </c:pt>
                <c:pt idx="12">
                  <c:v>138.98410309629435</c:v>
                </c:pt>
                <c:pt idx="13">
                  <c:v>152.30832972278711</c:v>
                </c:pt>
                <c:pt idx="14">
                  <c:v>165.91630368178835</c:v>
                </c:pt>
                <c:pt idx="15">
                  <c:v>179.81273692884588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69-4346-A7D1-211102263487}"/>
            </c:ext>
          </c:extLst>
        </c:ser>
        <c:ser>
          <c:idx val="1"/>
          <c:order val="1"/>
          <c:tx>
            <c:strRef>
              <c:f>Differences!$E$7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numRef>
              <c:f>Differences!$F$5:$U$5</c:f>
              <c:numCache>
                <c:formatCode>General</c:formatCode>
                <c:ptCount val="1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</c:numCache>
            </c:numRef>
          </c:cat>
          <c:val>
            <c:numRef>
              <c:f>Differences!$F$7:$U$7</c:f>
              <c:numCache>
                <c:formatCode>0</c:formatCode>
                <c:ptCount val="16"/>
                <c:pt idx="0">
                  <c:v>23.407931201491266</c:v>
                </c:pt>
                <c:pt idx="1">
                  <c:v>24.95203492118128</c:v>
                </c:pt>
                <c:pt idx="2">
                  <c:v>26.542325541480352</c:v>
                </c:pt>
                <c:pt idx="3">
                  <c:v>28.178803062388141</c:v>
                </c:pt>
                <c:pt idx="4">
                  <c:v>29.861467483904931</c:v>
                </c:pt>
                <c:pt idx="5">
                  <c:v>31.590318806030524</c:v>
                </c:pt>
                <c:pt idx="6">
                  <c:v>33.115095094460031</c:v>
                </c:pt>
                <c:pt idx="7">
                  <c:v>34.669654607405761</c:v>
                </c:pt>
                <c:pt idx="8">
                  <c:v>36.253997344867827</c:v>
                </c:pt>
                <c:pt idx="9">
                  <c:v>37.868123306846144</c:v>
                </c:pt>
                <c:pt idx="10">
                  <c:v>39.512032493340882</c:v>
                </c:pt>
                <c:pt idx="11">
                  <c:v>40.669607890003306</c:v>
                </c:pt>
                <c:pt idx="12">
                  <c:v>41.827900065468612</c:v>
                </c:pt>
                <c:pt idx="13">
                  <c:v>42.986909019736686</c:v>
                </c:pt>
                <c:pt idx="14">
                  <c:v>44.146634752807557</c:v>
                </c:pt>
                <c:pt idx="15">
                  <c:v>45.30707726468151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69-4346-A7D1-2111022634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9014816"/>
        <c:axId val="9013152"/>
      </c:barChart>
      <c:lineChart>
        <c:grouping val="standard"/>
        <c:varyColors val="0"/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Differences!$F$9:$U$9</c:f>
              <c:numCache>
                <c:formatCode>0</c:formatCode>
                <c:ptCount val="16"/>
                <c:pt idx="0">
                  <c:v>23.075118861819902</c:v>
                </c:pt>
                <c:pt idx="1">
                  <c:v>33.403071993507638</c:v>
                </c:pt>
                <c:pt idx="2">
                  <c:v>44.390441381964081</c:v>
                </c:pt>
                <c:pt idx="3">
                  <c:v>56.054274615633034</c:v>
                </c:pt>
                <c:pt idx="4">
                  <c:v>68.411970942423096</c:v>
                </c:pt>
                <c:pt idx="5">
                  <c:v>81.481287502406332</c:v>
                </c:pt>
                <c:pt idx="6">
                  <c:v>94.565680939197279</c:v>
                </c:pt>
                <c:pt idx="7">
                  <c:v>108.2141550472833</c:v>
                </c:pt>
                <c:pt idx="8">
                  <c:v>122.44021190626316</c:v>
                </c:pt>
                <c:pt idx="9">
                  <c:v>137.25762060023766</c:v>
                </c:pt>
                <c:pt idx="10">
                  <c:v>152.68042183885797</c:v>
                </c:pt>
                <c:pt idx="11">
                  <c:v>166.60858899388808</c:v>
                </c:pt>
                <c:pt idx="12">
                  <c:v>180.81200316176296</c:v>
                </c:pt>
                <c:pt idx="13">
                  <c:v>195.29523874252379</c:v>
                </c:pt>
                <c:pt idx="14">
                  <c:v>210.06293843459591</c:v>
                </c:pt>
                <c:pt idx="15">
                  <c:v>225.11981419352739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69-4346-A7D1-2111022634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14816"/>
        <c:axId val="9013152"/>
      </c:lineChart>
      <c:catAx>
        <c:axId val="901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3152"/>
        <c:crosses val="autoZero"/>
        <c:auto val="1"/>
        <c:lblAlgn val="ctr"/>
        <c:lblOffset val="100"/>
        <c:noMultiLvlLbl val="0"/>
      </c:catAx>
      <c:valAx>
        <c:axId val="9013152"/>
        <c:scaling>
          <c:orientation val="minMax"/>
          <c:min val="0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380788075647848E-2"/>
          <c:y val="0.13425925925925927"/>
          <c:w val="0.89107721085426117"/>
          <c:h val="0.7191047681539807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Differences!$J$48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Differences!$K$47:$L$47</c:f>
              <c:strCache>
                <c:ptCount val="2"/>
                <c:pt idx="0">
                  <c:v>Population Scenario 1</c:v>
                </c:pt>
                <c:pt idx="1">
                  <c:v>Population Scenario 2</c:v>
                </c:pt>
              </c:strCache>
            </c:strRef>
          </c:cat>
          <c:val>
            <c:numRef>
              <c:f>Differences!$K$48:$L$48</c:f>
              <c:numCache>
                <c:formatCode>"$"#,##0</c:formatCode>
                <c:ptCount val="2"/>
                <c:pt idx="0">
                  <c:v>1339.3157386394682</c:v>
                </c:pt>
                <c:pt idx="1">
                  <c:v>1451.2327472957281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34-4D1B-AE53-5756775287AD}"/>
            </c:ext>
          </c:extLst>
        </c:ser>
        <c:ser>
          <c:idx val="1"/>
          <c:order val="1"/>
          <c:tx>
            <c:strRef>
              <c:f>Differences!$J$49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Differences!$K$47:$L$47</c:f>
              <c:strCache>
                <c:ptCount val="2"/>
                <c:pt idx="0">
                  <c:v>Population Scenario 1</c:v>
                </c:pt>
                <c:pt idx="1">
                  <c:v>Population Scenario 2</c:v>
                </c:pt>
              </c:strCache>
            </c:strRef>
          </c:cat>
          <c:val>
            <c:numRef>
              <c:f>Differences!$K$49:$L$49</c:f>
              <c:numCache>
                <c:formatCode>"$"#,##0</c:formatCode>
                <c:ptCount val="2"/>
                <c:pt idx="0">
                  <c:v>537.4819816546036</c:v>
                </c:pt>
                <c:pt idx="1">
                  <c:v>578.04639070793019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34-4D1B-AE53-575677528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43504"/>
        <c:axId val="7048080"/>
      </c:barChart>
      <c:lineChart>
        <c:grouping val="standard"/>
        <c:varyColors val="0"/>
        <c:ser>
          <c:idx val="2"/>
          <c:order val="2"/>
          <c:tx>
            <c:strRef>
              <c:f>Differences!$J$50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Differences!$K$47:$L$47</c:f>
              <c:strCache>
                <c:ptCount val="2"/>
                <c:pt idx="0">
                  <c:v>Population Scenario 1</c:v>
                </c:pt>
                <c:pt idx="1">
                  <c:v>Population Scenario 2</c:v>
                </c:pt>
              </c:strCache>
            </c:strRef>
          </c:cat>
          <c:val>
            <c:numRef>
              <c:f>Differences!$K$50:$L$50</c:f>
              <c:numCache>
                <c:formatCode>"$"#,##0</c:formatCode>
                <c:ptCount val="2"/>
                <c:pt idx="0">
                  <c:v>1876.797720294072</c:v>
                </c:pt>
                <c:pt idx="1">
                  <c:v>2029.2791380036583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34-4D1B-AE53-575677528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43504"/>
        <c:axId val="7048080"/>
      </c:lineChart>
      <c:catAx>
        <c:axId val="704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8080"/>
        <c:crosses val="autoZero"/>
        <c:auto val="1"/>
        <c:lblAlgn val="ctr"/>
        <c:lblOffset val="100"/>
        <c:noMultiLvlLbl val="0"/>
      </c:catAx>
      <c:valAx>
        <c:axId val="704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2020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Sheet1!$L$7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Sheet1!$J$8:$J$25</c:f>
              <c:strCache>
                <c:ptCount val="18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85+</c:v>
                </c:pt>
              </c:strCache>
            </c:strRef>
          </c:cat>
          <c:val>
            <c:numRef>
              <c:f>Sheet1!$O$112:$O$129</c:f>
              <c:numCache>
                <c:formatCode>General</c:formatCode>
                <c:ptCount val="18"/>
                <c:pt idx="0">
                  <c:v>3.1929411759108343E-2</c:v>
                </c:pt>
                <c:pt idx="1">
                  <c:v>3.0740809854596322E-2</c:v>
                </c:pt>
                <c:pt idx="2">
                  <c:v>3.2897753177577677E-2</c:v>
                </c:pt>
                <c:pt idx="3">
                  <c:v>3.2755231963175688E-2</c:v>
                </c:pt>
                <c:pt idx="4">
                  <c:v>3.2288311750168303E-2</c:v>
                </c:pt>
                <c:pt idx="5">
                  <c:v>3.3799351217361127E-2</c:v>
                </c:pt>
                <c:pt idx="6">
                  <c:v>3.2085224041896447E-2</c:v>
                </c:pt>
                <c:pt idx="7">
                  <c:v>3.1511806117875893E-2</c:v>
                </c:pt>
                <c:pt idx="8">
                  <c:v>2.9001522466226469E-2</c:v>
                </c:pt>
                <c:pt idx="9">
                  <c:v>2.8360213558817737E-2</c:v>
                </c:pt>
                <c:pt idx="10">
                  <c:v>2.8605026166720109E-2</c:v>
                </c:pt>
                <c:pt idx="11">
                  <c:v>3.2876095186055707E-2</c:v>
                </c:pt>
                <c:pt idx="12">
                  <c:v>3.3377662700921282E-2</c:v>
                </c:pt>
                <c:pt idx="13">
                  <c:v>3.0550021074566312E-2</c:v>
                </c:pt>
                <c:pt idx="14">
                  <c:v>2.5398545658017038E-2</c:v>
                </c:pt>
                <c:pt idx="15">
                  <c:v>1.7444172775904057E-2</c:v>
                </c:pt>
                <c:pt idx="16">
                  <c:v>1.1622227660733746E-2</c:v>
                </c:pt>
                <c:pt idx="17">
                  <c:v>1.1577974391555073E-2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2F-41E9-8A84-8909CBC5B4E1}"/>
            </c:ext>
          </c:extLst>
        </c:ser>
        <c:ser>
          <c:idx val="1"/>
          <c:order val="1"/>
          <c:tx>
            <c:strRef>
              <c:f>Sheet1!$K$7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Sheet1!$J$8:$J$25</c:f>
              <c:strCache>
                <c:ptCount val="18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85+</c:v>
                </c:pt>
              </c:strCache>
            </c:strRef>
          </c:cat>
          <c:val>
            <c:numRef>
              <c:f>Sheet1!$N$112:$N$129</c:f>
              <c:numCache>
                <c:formatCode>General</c:formatCode>
                <c:ptCount val="18"/>
                <c:pt idx="0">
                  <c:v>-3.3234099045642229E-2</c:v>
                </c:pt>
                <c:pt idx="1">
                  <c:v>-3.1936923700910703E-2</c:v>
                </c:pt>
                <c:pt idx="2">
                  <c:v>-3.4274455471197049E-2</c:v>
                </c:pt>
                <c:pt idx="3">
                  <c:v>-3.3631139423856232E-2</c:v>
                </c:pt>
                <c:pt idx="4">
                  <c:v>-3.316221206209953E-2</c:v>
                </c:pt>
                <c:pt idx="5">
                  <c:v>-3.5145969153538702E-2</c:v>
                </c:pt>
                <c:pt idx="6">
                  <c:v>-3.338316292654693E-2</c:v>
                </c:pt>
                <c:pt idx="7">
                  <c:v>-3.2663579826191856E-2</c:v>
                </c:pt>
                <c:pt idx="8">
                  <c:v>-2.9485024118309236E-2</c:v>
                </c:pt>
                <c:pt idx="9">
                  <c:v>-2.781576897628623E-2</c:v>
                </c:pt>
                <c:pt idx="10">
                  <c:v>-2.7765146787035039E-2</c:v>
                </c:pt>
                <c:pt idx="11">
                  <c:v>-3.1172712422168611E-2</c:v>
                </c:pt>
                <c:pt idx="12">
                  <c:v>-3.0242406223804322E-2</c:v>
                </c:pt>
                <c:pt idx="13">
                  <c:v>-2.6706460842937044E-2</c:v>
                </c:pt>
                <c:pt idx="14">
                  <c:v>-2.2264359050630175E-2</c:v>
                </c:pt>
                <c:pt idx="15">
                  <c:v>-1.4429720082663744E-2</c:v>
                </c:pt>
                <c:pt idx="16">
                  <c:v>-8.8579094919856022E-3</c:v>
                </c:pt>
                <c:pt idx="17">
                  <c:v>-7.0075888729192858E-3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2F-41E9-8A84-8909CBC5B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4202240"/>
        <c:axId val="186638912"/>
      </c:barChart>
      <c:catAx>
        <c:axId val="144202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638912"/>
        <c:crosses val="autoZero"/>
        <c:auto val="1"/>
        <c:lblAlgn val="ctr"/>
        <c:lblOffset val="100"/>
        <c:noMultiLvlLbl val="0"/>
      </c:catAx>
      <c:valAx>
        <c:axId val="186638912"/>
        <c:scaling>
          <c:orientation val="minMax"/>
          <c:max val="4.0000000000000008E-2"/>
          <c:min val="-4.0000000000000008E-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;\ 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202240"/>
        <c:crosses val="autoZero"/>
        <c:crossBetween val="between"/>
        <c:majorUnit val="1.0000000000000002E-2"/>
        <c:minorUnit val="1.0000000000000002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2040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Sheet1!$L$7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Sheet1!$J$8:$J$25</c:f>
              <c:strCache>
                <c:ptCount val="18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85+</c:v>
                </c:pt>
              </c:strCache>
            </c:strRef>
          </c:cat>
          <c:val>
            <c:numRef>
              <c:f>Sheet1!$R$112:$R$129</c:f>
              <c:numCache>
                <c:formatCode>General</c:formatCode>
                <c:ptCount val="18"/>
                <c:pt idx="0">
                  <c:v>3.0712731656731239E-2</c:v>
                </c:pt>
                <c:pt idx="1">
                  <c:v>3.1003569419607437E-2</c:v>
                </c:pt>
                <c:pt idx="2">
                  <c:v>3.1101126618029266E-2</c:v>
                </c:pt>
                <c:pt idx="3">
                  <c:v>3.0921587986015586E-2</c:v>
                </c:pt>
                <c:pt idx="4">
                  <c:v>3.0455225119109999E-2</c:v>
                </c:pt>
                <c:pt idx="5">
                  <c:v>2.9328569108742868E-2</c:v>
                </c:pt>
                <c:pt idx="6">
                  <c:v>3.1416750672458936E-2</c:v>
                </c:pt>
                <c:pt idx="7">
                  <c:v>3.1308169066486966E-2</c:v>
                </c:pt>
                <c:pt idx="8">
                  <c:v>3.0715901165040457E-2</c:v>
                </c:pt>
                <c:pt idx="9">
                  <c:v>3.1794272325954567E-2</c:v>
                </c:pt>
                <c:pt idx="10">
                  <c:v>2.981132190726473E-2</c:v>
                </c:pt>
                <c:pt idx="11">
                  <c:v>2.8919538525031707E-2</c:v>
                </c:pt>
                <c:pt idx="12">
                  <c:v>2.605159018631955E-2</c:v>
                </c:pt>
                <c:pt idx="13">
                  <c:v>2.4552236111277184E-2</c:v>
                </c:pt>
                <c:pt idx="14">
                  <c:v>2.3283925819063325E-2</c:v>
                </c:pt>
                <c:pt idx="15">
                  <c:v>2.4094408667411464E-2</c:v>
                </c:pt>
                <c:pt idx="16">
                  <c:v>2.0484421759270802E-2</c:v>
                </c:pt>
                <c:pt idx="17">
                  <c:v>2.1492124571279806E-2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7B-4D57-A383-A07A9484FC87}"/>
            </c:ext>
          </c:extLst>
        </c:ser>
        <c:ser>
          <c:idx val="1"/>
          <c:order val="1"/>
          <c:tx>
            <c:strRef>
              <c:f>Sheet1!$K$7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Sheet1!$J$8:$J$25</c:f>
              <c:strCache>
                <c:ptCount val="18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85+</c:v>
                </c:pt>
              </c:strCache>
            </c:strRef>
          </c:cat>
          <c:val>
            <c:numRef>
              <c:f>Sheet1!$Q$112:$Q$129</c:f>
              <c:numCache>
                <c:formatCode>General</c:formatCode>
                <c:ptCount val="18"/>
                <c:pt idx="0">
                  <c:v>-3.1953324125210868E-2</c:v>
                </c:pt>
                <c:pt idx="1">
                  <c:v>-3.2253678264231797E-2</c:v>
                </c:pt>
                <c:pt idx="2">
                  <c:v>-3.2357620676716013E-2</c:v>
                </c:pt>
                <c:pt idx="3">
                  <c:v>-3.2141575233288408E-2</c:v>
                </c:pt>
                <c:pt idx="4">
                  <c:v>-3.1560182037488685E-2</c:v>
                </c:pt>
                <c:pt idx="5">
                  <c:v>-3.0218565939152817E-2</c:v>
                </c:pt>
                <c:pt idx="6">
                  <c:v>-3.2347333503295467E-2</c:v>
                </c:pt>
                <c:pt idx="7">
                  <c:v>-3.1621256615295246E-2</c:v>
                </c:pt>
                <c:pt idx="8">
                  <c:v>-3.1099365924370858E-2</c:v>
                </c:pt>
                <c:pt idx="9">
                  <c:v>-3.2455585279943751E-2</c:v>
                </c:pt>
                <c:pt idx="10">
                  <c:v>-3.0273743369037209E-2</c:v>
                </c:pt>
                <c:pt idx="11">
                  <c:v>-2.8863989411767266E-2</c:v>
                </c:pt>
                <c:pt idx="12">
                  <c:v>-2.5068738656430122E-2</c:v>
                </c:pt>
                <c:pt idx="13">
                  <c:v>-2.2342094429582154E-2</c:v>
                </c:pt>
                <c:pt idx="14">
                  <c:v>-2.0338138606058313E-2</c:v>
                </c:pt>
                <c:pt idx="15">
                  <c:v>-1.9757217162883371E-2</c:v>
                </c:pt>
                <c:pt idx="16">
                  <c:v>-1.5042503000773772E-2</c:v>
                </c:pt>
                <c:pt idx="17">
                  <c:v>-1.2857617079378042E-2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7B-4D57-A383-A07A9484FC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4200704"/>
        <c:axId val="186641216"/>
      </c:barChart>
      <c:catAx>
        <c:axId val="144200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641216"/>
        <c:crosses val="autoZero"/>
        <c:auto val="1"/>
        <c:lblAlgn val="ctr"/>
        <c:lblOffset val="100"/>
        <c:noMultiLvlLbl val="0"/>
      </c:catAx>
      <c:valAx>
        <c:axId val="186641216"/>
        <c:scaling>
          <c:orientation val="minMax"/>
          <c:max val="4.0000000000000008E-2"/>
          <c:min val="-4.0000000000000008E-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;\ 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200704"/>
        <c:crosses val="autoZero"/>
        <c:crossBetween val="between"/>
        <c:majorUnit val="1.0000000000000002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Difference (000's)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Sheet1!$K$7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bg1">
                  <a:lumMod val="85000"/>
                </a:schemeClr>
              </a:solidFill>
            </a:ln>
            <a:effectLst/>
          </c:spPr>
          <c:invertIfNegative val="1"/>
          <c:cat>
            <c:strRef>
              <c:f>Sheet1!$J$8:$J$25</c:f>
              <c:strCache>
                <c:ptCount val="18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85+</c:v>
                </c:pt>
              </c:strCache>
            </c:strRef>
          </c:cat>
          <c:val>
            <c:numRef>
              <c:f>Sheet1!$T$112:$T$129</c:f>
              <c:numCache>
                <c:formatCode>#,##0_);[Red]\(#,##0\)</c:formatCode>
                <c:ptCount val="18"/>
                <c:pt idx="0">
                  <c:v>-3.6469799018384945</c:v>
                </c:pt>
                <c:pt idx="1">
                  <c:v>2.8513734939812276</c:v>
                </c:pt>
                <c:pt idx="2">
                  <c:v>-6.1886522126075576</c:v>
                </c:pt>
                <c:pt idx="3">
                  <c:v>-5.3765915583349999</c:v>
                </c:pt>
                <c:pt idx="4">
                  <c:v>-5.6393847806475241</c:v>
                </c:pt>
                <c:pt idx="5">
                  <c:v>-18.267074408767904</c:v>
                </c:pt>
                <c:pt idx="6">
                  <c:v>-1.9475231774107087</c:v>
                </c:pt>
                <c:pt idx="7">
                  <c:v>-1.0033159461534815</c:v>
                </c:pt>
                <c:pt idx="8">
                  <c:v>8.6067352901933631</c:v>
                </c:pt>
                <c:pt idx="9">
                  <c:v>18.667434608877606</c:v>
                </c:pt>
                <c:pt idx="10">
                  <c:v>9.3757990727976868</c:v>
                </c:pt>
                <c:pt idx="11">
                  <c:v>-11.711554796288024</c:v>
                </c:pt>
                <c:pt idx="12">
                  <c:v>-25.019178864215036</c:v>
                </c:pt>
                <c:pt idx="13">
                  <c:v>-20.624237383084111</c:v>
                </c:pt>
                <c:pt idx="14">
                  <c:v>-7.3896902848965986</c:v>
                </c:pt>
                <c:pt idx="15">
                  <c:v>26.367060399965528</c:v>
                </c:pt>
                <c:pt idx="16">
                  <c:v>32.618946068662304</c:v>
                </c:pt>
                <c:pt idx="17">
                  <c:v>34.10013512250891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44F70"/>
                  </a:solidFill>
                  <a:ln>
                    <a:solidFill>
                      <a:schemeClr val="bg1">
                        <a:lumMod val="85000"/>
                      </a:schemeClr>
                    </a:solidFill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EBA5-40C1-8C25-A263B7EC75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1441536"/>
        <c:axId val="186642944"/>
      </c:barChart>
      <c:catAx>
        <c:axId val="141441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642944"/>
        <c:crosses val="autoZero"/>
        <c:auto val="1"/>
        <c:lblAlgn val="ctr"/>
        <c:lblOffset val="100"/>
        <c:noMultiLvlLbl val="0"/>
      </c:catAx>
      <c:valAx>
        <c:axId val="186642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[Red]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44153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Sheet2!$D$35</c:f>
              <c:strCache>
                <c:ptCount val="1"/>
                <c:pt idx="0">
                  <c:v>Scenario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Sheet2!$E$34:$AS$34</c:f>
              <c:numCache>
                <c:formatCode>General</c:formatCode>
                <c:ptCount val="4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</c:numCache>
            </c:numRef>
          </c:cat>
          <c:val>
            <c:numRef>
              <c:f>Sheet2!$E$35:$AS$35</c:f>
              <c:numCache>
                <c:formatCode>_(* #,##0.000_);_(* \(#,##0.000\);_(* "-"??_);_(@_)</c:formatCode>
                <c:ptCount val="41"/>
                <c:pt idx="0">
                  <c:v>1402.6130000000001</c:v>
                </c:pt>
                <c:pt idx="1">
                  <c:v>1417.8630000000001</c:v>
                </c:pt>
                <c:pt idx="2">
                  <c:v>1442.7760000000001</c:v>
                </c:pt>
                <c:pt idx="3">
                  <c:v>1466.6890000000001</c:v>
                </c:pt>
                <c:pt idx="4">
                  <c:v>1492.836</c:v>
                </c:pt>
                <c:pt idx="5">
                  <c:v>1520.615</c:v>
                </c:pt>
                <c:pt idx="6">
                  <c:v>1548.95</c:v>
                </c:pt>
                <c:pt idx="7">
                  <c:v>1573.0820000000001</c:v>
                </c:pt>
                <c:pt idx="8">
                  <c:v>1590.19</c:v>
                </c:pt>
                <c:pt idx="9">
                  <c:v>1610.703</c:v>
                </c:pt>
                <c:pt idx="10">
                  <c:v>1629.1990000000001</c:v>
                </c:pt>
                <c:pt idx="11">
                  <c:v>1640.0943603610726</c:v>
                </c:pt>
                <c:pt idx="12">
                  <c:v>1650.9897207221452</c:v>
                </c:pt>
                <c:pt idx="13">
                  <c:v>1661.8850810832182</c:v>
                </c:pt>
                <c:pt idx="14">
                  <c:v>1672.7804414442903</c:v>
                </c:pt>
                <c:pt idx="15">
                  <c:v>1683.6758018053627</c:v>
                </c:pt>
                <c:pt idx="16">
                  <c:v>1686.1589133974053</c:v>
                </c:pt>
                <c:pt idx="17">
                  <c:v>1688.6420249894486</c:v>
                </c:pt>
                <c:pt idx="18">
                  <c:v>1691.1251365814908</c:v>
                </c:pt>
                <c:pt idx="19">
                  <c:v>1693.6082481735334</c:v>
                </c:pt>
                <c:pt idx="20">
                  <c:v>1696.0913597655763</c:v>
                </c:pt>
                <c:pt idx="21">
                  <c:v>1701.0765098372199</c:v>
                </c:pt>
                <c:pt idx="22">
                  <c:v>1706.0616599088557</c:v>
                </c:pt>
                <c:pt idx="23">
                  <c:v>1711.0468099804957</c:v>
                </c:pt>
                <c:pt idx="24">
                  <c:v>1716.0319600521354</c:v>
                </c:pt>
                <c:pt idx="25">
                  <c:v>1721.0171101237756</c:v>
                </c:pt>
                <c:pt idx="26">
                  <c:v>1722.4307522270644</c:v>
                </c:pt>
                <c:pt idx="27">
                  <c:v>1723.8443943303535</c:v>
                </c:pt>
                <c:pt idx="28">
                  <c:v>1725.258036433642</c:v>
                </c:pt>
                <c:pt idx="29">
                  <c:v>1726.6716785369308</c:v>
                </c:pt>
                <c:pt idx="30">
                  <c:v>1728.0853206402198</c:v>
                </c:pt>
                <c:pt idx="31">
                  <c:v>1728.6272016600587</c:v>
                </c:pt>
                <c:pt idx="32">
                  <c:v>1729.1690826798986</c:v>
                </c:pt>
                <c:pt idx="33">
                  <c:v>1729.7109636997377</c:v>
                </c:pt>
                <c:pt idx="34">
                  <c:v>1730.2528447195771</c:v>
                </c:pt>
                <c:pt idx="35">
                  <c:v>1730.7947257394167</c:v>
                </c:pt>
                <c:pt idx="36">
                  <c:v>1730.4056774575799</c:v>
                </c:pt>
                <c:pt idx="37">
                  <c:v>1730.0166291757432</c:v>
                </c:pt>
                <c:pt idx="38">
                  <c:v>1729.6275808939065</c:v>
                </c:pt>
                <c:pt idx="39">
                  <c:v>1729.23853261207</c:v>
                </c:pt>
                <c:pt idx="40">
                  <c:v>1728.8494843302333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22-43F8-A272-3C9DAC6B5698}"/>
            </c:ext>
          </c:extLst>
        </c:ser>
        <c:ser>
          <c:idx val="1"/>
          <c:order val="1"/>
          <c:tx>
            <c:strRef>
              <c:f>Sheet2!$D$36</c:f>
              <c:strCache>
                <c:ptCount val="1"/>
                <c:pt idx="0">
                  <c:v>Scenario 2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Sheet2!$E$34:$AS$34</c:f>
              <c:numCache>
                <c:formatCode>General</c:formatCode>
                <c:ptCount val="4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</c:numCache>
            </c:numRef>
          </c:cat>
          <c:val>
            <c:numRef>
              <c:f>Sheet2!$E$36:$AS$36</c:f>
              <c:numCache>
                <c:formatCode>General</c:formatCode>
                <c:ptCount val="41"/>
                <c:pt idx="0">
                  <c:v>1402.6130000000001</c:v>
                </c:pt>
                <c:pt idx="1">
                  <c:v>1417.8630000000001</c:v>
                </c:pt>
                <c:pt idx="2">
                  <c:v>1442.7760000000001</c:v>
                </c:pt>
                <c:pt idx="3">
                  <c:v>1466.6890000000001</c:v>
                </c:pt>
                <c:pt idx="4">
                  <c:v>1492.836</c:v>
                </c:pt>
                <c:pt idx="5">
                  <c:v>1520.615</c:v>
                </c:pt>
                <c:pt idx="6">
                  <c:v>1548.95</c:v>
                </c:pt>
                <c:pt idx="7">
                  <c:v>1573.0820000000001</c:v>
                </c:pt>
                <c:pt idx="8">
                  <c:v>1590.19</c:v>
                </c:pt>
                <c:pt idx="9">
                  <c:v>1610.703</c:v>
                </c:pt>
                <c:pt idx="10">
                  <c:v>1629.1990000000001</c:v>
                </c:pt>
                <c:pt idx="11">
                  <c:v>1640.0942</c:v>
                </c:pt>
                <c:pt idx="12">
                  <c:v>1650.9893999999999</c:v>
                </c:pt>
                <c:pt idx="13">
                  <c:v>1661.8845999999999</c:v>
                </c:pt>
                <c:pt idx="14">
                  <c:v>1672.7797999999998</c:v>
                </c:pt>
                <c:pt idx="15">
                  <c:v>1683.675</c:v>
                </c:pt>
                <c:pt idx="16">
                  <c:v>1683.675</c:v>
                </c:pt>
                <c:pt idx="17">
                  <c:v>1683.675</c:v>
                </c:pt>
                <c:pt idx="18">
                  <c:v>1683.675</c:v>
                </c:pt>
                <c:pt idx="19">
                  <c:v>1683.675</c:v>
                </c:pt>
                <c:pt idx="20">
                  <c:v>1760.6529766295721</c:v>
                </c:pt>
                <c:pt idx="21">
                  <c:v>1772.5342843436313</c:v>
                </c:pt>
                <c:pt idx="22">
                  <c:v>1784.4155920576904</c:v>
                </c:pt>
                <c:pt idx="23">
                  <c:v>1796.2968997717498</c:v>
                </c:pt>
                <c:pt idx="24">
                  <c:v>1808.178207485809</c:v>
                </c:pt>
                <c:pt idx="25">
                  <c:v>1820.0595151998677</c:v>
                </c:pt>
                <c:pt idx="26">
                  <c:v>1829.49978458531</c:v>
                </c:pt>
                <c:pt idx="27">
                  <c:v>1838.9400539707522</c:v>
                </c:pt>
                <c:pt idx="28">
                  <c:v>1848.3803233561941</c:v>
                </c:pt>
                <c:pt idx="29">
                  <c:v>1857.8205927416363</c:v>
                </c:pt>
                <c:pt idx="30">
                  <c:v>1867.2608621270786</c:v>
                </c:pt>
                <c:pt idx="31">
                  <c:v>1875.9082248805778</c:v>
                </c:pt>
                <c:pt idx="32">
                  <c:v>1884.555587634077</c:v>
                </c:pt>
                <c:pt idx="33">
                  <c:v>1893.2029503875763</c:v>
                </c:pt>
                <c:pt idx="34">
                  <c:v>1901.8503131410757</c:v>
                </c:pt>
                <c:pt idx="35">
                  <c:v>1910.4976758945752</c:v>
                </c:pt>
                <c:pt idx="36">
                  <c:v>1917.73473614247</c:v>
                </c:pt>
                <c:pt idx="37">
                  <c:v>1924.9717963903649</c:v>
                </c:pt>
                <c:pt idx="38">
                  <c:v>1932.2088566382597</c:v>
                </c:pt>
                <c:pt idx="39">
                  <c:v>1939.4459168861545</c:v>
                </c:pt>
                <c:pt idx="40">
                  <c:v>1946.6829771340492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22-43F8-A272-3C9DAC6B56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01790608"/>
        <c:axId val="1101792272"/>
      </c:lineChart>
      <c:catAx>
        <c:axId val="110179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1792272"/>
        <c:crosses val="autoZero"/>
        <c:auto val="1"/>
        <c:lblAlgn val="ctr"/>
        <c:lblOffset val="100"/>
        <c:noMultiLvlLbl val="0"/>
      </c:catAx>
      <c:valAx>
        <c:axId val="1101792272"/>
        <c:scaling>
          <c:orientation val="minMax"/>
          <c:min val="1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179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Sheet2!$D$47</c:f>
              <c:strCache>
                <c:ptCount val="1"/>
                <c:pt idx="0">
                  <c:v>Scenario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820512820512801E-2"/>
                  <c:y val="4.6296296296296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FE-4D08-A38A-5BBEC91660DF}"/>
                </c:ext>
              </c:extLst>
            </c:dLbl>
            <c:dLbl>
              <c:idx val="10"/>
              <c:layout>
                <c:manualLayout>
                  <c:x val="-5.1282051282051364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FE-4D08-A38A-5BBEC91660DF}"/>
                </c:ext>
              </c:extLst>
            </c:dLbl>
            <c:dLbl>
              <c:idx val="20"/>
              <c:layout>
                <c:manualLayout>
                  <c:x val="-1.0683760683760684E-2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FE-4D08-A38A-5BBEC91660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Sheet2!$E$4:$Y$4</c:f>
              <c:numCache>
                <c:formatCode>General</c:formatCode>
                <c:ptCount val="2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</c:numCache>
            </c:numRef>
          </c:cat>
          <c:val>
            <c:numRef>
              <c:f>Sheet2!$E$47:$Y$47</c:f>
              <c:numCache>
                <c:formatCode>_(* #,##0_);_(* \(#,##0\);_(* "-"??_);_(@_)</c:formatCode>
                <c:ptCount val="21"/>
                <c:pt idx="0">
                  <c:v>863878</c:v>
                </c:pt>
                <c:pt idx="1">
                  <c:v>868059.34296993341</c:v>
                </c:pt>
                <c:pt idx="2">
                  <c:v>885616.60765868507</c:v>
                </c:pt>
                <c:pt idx="3">
                  <c:v>897444.05183476978</c:v>
                </c:pt>
                <c:pt idx="4">
                  <c:v>906922.89088755322</c:v>
                </c:pt>
                <c:pt idx="5">
                  <c:v>915925.30600787397</c:v>
                </c:pt>
                <c:pt idx="6">
                  <c:v>925806.5293220476</c:v>
                </c:pt>
                <c:pt idx="7">
                  <c:v>931521.10337109712</c:v>
                </c:pt>
                <c:pt idx="8">
                  <c:v>934875.94782307383</c:v>
                </c:pt>
                <c:pt idx="9">
                  <c:v>935938.81568532099</c:v>
                </c:pt>
                <c:pt idx="10">
                  <c:v>935977.98744962225</c:v>
                </c:pt>
                <c:pt idx="11">
                  <c:v>935008.07670160208</c:v>
                </c:pt>
                <c:pt idx="12">
                  <c:v>933964.79316498048</c:v>
                </c:pt>
                <c:pt idx="13">
                  <c:v>932847.81614320516</c:v>
                </c:pt>
                <c:pt idx="14">
                  <c:v>931705.04386929574</c:v>
                </c:pt>
                <c:pt idx="15">
                  <c:v>930557.40595685644</c:v>
                </c:pt>
                <c:pt idx="16">
                  <c:v>928915.51664010005</c:v>
                </c:pt>
                <c:pt idx="17">
                  <c:v>927285.69645608566</c:v>
                </c:pt>
                <c:pt idx="18">
                  <c:v>925670.31472147629</c:v>
                </c:pt>
                <c:pt idx="19">
                  <c:v>924070.40732392366</c:v>
                </c:pt>
                <c:pt idx="20">
                  <c:v>922486.34505986481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2FE-4D08-A38A-5BBEC91660DF}"/>
            </c:ext>
          </c:extLst>
        </c:ser>
        <c:ser>
          <c:idx val="1"/>
          <c:order val="1"/>
          <c:tx>
            <c:strRef>
              <c:f>Sheet2!$D$48</c:f>
              <c:strCache>
                <c:ptCount val="1"/>
                <c:pt idx="0">
                  <c:v>Scenario 2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9145299145299165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FE-4D08-A38A-5BBEC91660DF}"/>
                </c:ext>
              </c:extLst>
            </c:dLbl>
            <c:dLbl>
              <c:idx val="20"/>
              <c:layout>
                <c:manualLayout>
                  <c:x val="-1.0683760683760684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FE-4D08-A38A-5BBEC91660DF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Sheet2!$E$4:$Y$4</c:f>
              <c:numCache>
                <c:formatCode>General</c:formatCode>
                <c:ptCount val="2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</c:numCache>
            </c:numRef>
          </c:cat>
          <c:val>
            <c:numRef>
              <c:f>Sheet2!$E$48:$Y$48</c:f>
              <c:numCache>
                <c:formatCode>General</c:formatCode>
                <c:ptCount val="21"/>
                <c:pt idx="0">
                  <c:v>896761.46480094758</c:v>
                </c:pt>
                <c:pt idx="1">
                  <c:v>904524.24530055502</c:v>
                </c:pt>
                <c:pt idx="2">
                  <c:v>926290.13383714529</c:v>
                </c:pt>
                <c:pt idx="3">
                  <c:v>942157.72393028287</c:v>
                </c:pt>
                <c:pt idx="4">
                  <c:v>955622.1826562502</c:v>
                </c:pt>
                <c:pt idx="5">
                  <c:v>968635.67398936953</c:v>
                </c:pt>
                <c:pt idx="6">
                  <c:v>983356.13421460416</c:v>
                </c:pt>
                <c:pt idx="7">
                  <c:v>993715.83290357178</c:v>
                </c:pt>
                <c:pt idx="8">
                  <c:v>1001592.9618894467</c:v>
                </c:pt>
                <c:pt idx="9">
                  <c:v>1007027.8136488341</c:v>
                </c:pt>
                <c:pt idx="10">
                  <c:v>1011359.2441892029</c:v>
                </c:pt>
                <c:pt idx="11">
                  <c:v>1014671.8388614334</c:v>
                </c:pt>
                <c:pt idx="12">
                  <c:v>1017892.6903346664</c:v>
                </c:pt>
                <c:pt idx="13">
                  <c:v>1021020.4333835145</c:v>
                </c:pt>
                <c:pt idx="14">
                  <c:v>1024106.6991137486</c:v>
                </c:pt>
                <c:pt idx="15">
                  <c:v>1027174.2425188806</c:v>
                </c:pt>
                <c:pt idx="16">
                  <c:v>1029477.408915933</c:v>
                </c:pt>
                <c:pt idx="17">
                  <c:v>1031781.3035847028</c:v>
                </c:pt>
                <c:pt idx="18">
                  <c:v>1034088.7253356491</c:v>
                </c:pt>
                <c:pt idx="19">
                  <c:v>1036401.0196398745</c:v>
                </c:pt>
                <c:pt idx="20">
                  <c:v>1038718.8016326042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2FE-4D08-A38A-5BBEC9166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01790608"/>
        <c:axId val="1101792272"/>
      </c:lineChart>
      <c:catAx>
        <c:axId val="110179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179227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101792272"/>
        <c:scaling>
          <c:orientation val="minMax"/>
          <c:min val="8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179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E-46D6-8745-E9A20E79DB21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AE-46D6-8745-E9A20E79DB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AE-46D6-8745-E9A20E79DB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'Broad PGS Ratios'!$D$26:$D$28</c:f>
              <c:strCache>
                <c:ptCount val="3"/>
                <c:pt idx="0">
                  <c:v>Government Worker</c:v>
                </c:pt>
                <c:pt idx="1">
                  <c:v>Private Sector Worker</c:v>
                </c:pt>
                <c:pt idx="2">
                  <c:v>Self-employed Worker</c:v>
                </c:pt>
              </c:strCache>
            </c:strRef>
          </c:cat>
          <c:val>
            <c:numRef>
              <c:f>'Broad PGS Ratios'!$E$26:$E$28</c:f>
              <c:numCache>
                <c:formatCode>0.0%</c:formatCode>
                <c:ptCount val="3"/>
                <c:pt idx="0">
                  <c:v>0.21346853339367231</c:v>
                </c:pt>
                <c:pt idx="1">
                  <c:v>0.68279618192121205</c:v>
                </c:pt>
                <c:pt idx="2">
                  <c:v>0.10373528468511564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AE-46D6-8745-E9A20E79D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Sheet5!$C$6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Sheet5!$B$7:$B$11</c:f>
              <c:strCache>
                <c:ptCount val="5"/>
                <c:pt idx="0">
                  <c:v>Not Available</c:v>
                </c:pt>
                <c:pt idx="1">
                  <c:v>Not Eligible</c:v>
                </c:pt>
                <c:pt idx="2">
                  <c:v>Can't Afford</c:v>
                </c:pt>
                <c:pt idx="3">
                  <c:v>Chooses not to Enroll</c:v>
                </c:pt>
                <c:pt idx="4">
                  <c:v>Enrolled</c:v>
                </c:pt>
              </c:strCache>
            </c:strRef>
          </c:cat>
          <c:val>
            <c:numRef>
              <c:f>Sheet5!$C$7:$C$11</c:f>
              <c:numCache>
                <c:formatCode>General</c:formatCode>
                <c:ptCount val="5"/>
                <c:pt idx="0">
                  <c:v>206811.22555765123</c:v>
                </c:pt>
                <c:pt idx="1">
                  <c:v>56841.751810192553</c:v>
                </c:pt>
                <c:pt idx="2">
                  <c:v>34446.698565566759</c:v>
                </c:pt>
                <c:pt idx="3">
                  <c:v>59155.815761479083</c:v>
                </c:pt>
                <c:pt idx="4">
                  <c:v>232597.10837985415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1-4CD8-BCF0-188469755AA9}"/>
            </c:ext>
          </c:extLst>
        </c:ser>
        <c:ser>
          <c:idx val="1"/>
          <c:order val="1"/>
          <c:tx>
            <c:strRef>
              <c:f>Sheet5!$D$6</c:f>
              <c:strCache>
                <c:ptCount val="1"/>
                <c:pt idx="0">
                  <c:v>2040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Sheet5!$B$7:$B$11</c:f>
              <c:strCache>
                <c:ptCount val="5"/>
                <c:pt idx="0">
                  <c:v>Not Available</c:v>
                </c:pt>
                <c:pt idx="1">
                  <c:v>Not Eligible</c:v>
                </c:pt>
                <c:pt idx="2">
                  <c:v>Can't Afford</c:v>
                </c:pt>
                <c:pt idx="3">
                  <c:v>Chooses not to Enroll</c:v>
                </c:pt>
                <c:pt idx="4">
                  <c:v>Enrolled</c:v>
                </c:pt>
              </c:strCache>
            </c:strRef>
          </c:cat>
          <c:val>
            <c:numRef>
              <c:f>Sheet5!$D$7:$D$11</c:f>
              <c:numCache>
                <c:formatCode>General</c:formatCode>
                <c:ptCount val="5"/>
                <c:pt idx="0">
                  <c:v>220841.98413739633</c:v>
                </c:pt>
                <c:pt idx="1">
                  <c:v>60698.084534628142</c:v>
                </c:pt>
                <c:pt idx="2">
                  <c:v>36783.676696901268</c:v>
                </c:pt>
                <c:pt idx="3">
                  <c:v>63169.142249435223</c:v>
                </c:pt>
                <c:pt idx="4">
                  <c:v>248377.26666296821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21-4CD8-BCF0-188469755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2486064"/>
        <c:axId val="1212468176"/>
      </c:barChart>
      <c:catAx>
        <c:axId val="121248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2468176"/>
        <c:crosses val="autoZero"/>
        <c:auto val="1"/>
        <c:lblAlgn val="ctr"/>
        <c:lblOffset val="100"/>
        <c:noMultiLvlLbl val="0"/>
      </c:catAx>
      <c:valAx>
        <c:axId val="121246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248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0.51635</cdr:x>
      <cdr:y>0.02369</cdr:y>
    </cdr:from>
    <cdr:to>
      <cdr:x>0.51635</cdr:x>
      <cdr:y>0.8528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5B00DC48-F3A5-457D-39E6-0E9269A19403}"/>
            </a:ext>
          </a:extLst>
        </cdr:cNvPr>
        <cdr:cNvCxnSpPr/>
      </cdr:nvCxnSpPr>
      <cdr:spPr>
        <a:xfrm xmlns:a="http://schemas.openxmlformats.org/drawingml/2006/main" flipV="1">
          <a:off x="5240831" y="108065"/>
          <a:ext cx="0" cy="3782291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  <a:prstDash val="sys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0.2411</cdr:x>
      <cdr:y>0.07463</cdr:y>
    </cdr:from>
    <cdr:to>
      <cdr:x>0.38117</cdr:x>
      <cdr:y>0.16915</cdr:y>
    </cdr:to>
    <cdr:sp macro="" textlink="">
      <cdr:nvSpPr>
        <cdr:cNvPr id="6" name="Text Box 5"/>
        <cdr:cNvSpPr txBox="1"/>
      </cdr:nvSpPr>
      <cdr:spPr>
        <a:xfrm xmlns:a="http://schemas.openxmlformats.org/drawingml/2006/main">
          <a:off x="1433015" y="204716"/>
          <a:ext cx="832514" cy="2593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History</a:t>
          </a:r>
        </a:p>
      </cdr:txBody>
    </cdr:sp>
  </cdr:relSizeAnchor>
  <cdr:relSizeAnchor xmlns:cdr="http://schemas.openxmlformats.org/drawingml/2006/chartDrawing">
    <cdr:from>
      <cdr:x>0.57405</cdr:x>
      <cdr:y>0.06965</cdr:y>
    </cdr:from>
    <cdr:to>
      <cdr:x>0.75775</cdr:x>
      <cdr:y>0.16418</cdr:y>
    </cdr:to>
    <cdr:sp macro="" textlink="">
      <cdr:nvSpPr>
        <cdr:cNvPr id="7" name="Text Box 6"/>
        <cdr:cNvSpPr txBox="1"/>
      </cdr:nvSpPr>
      <cdr:spPr>
        <a:xfrm xmlns:a="http://schemas.openxmlformats.org/drawingml/2006/main">
          <a:off x="3411940" y="191068"/>
          <a:ext cx="1091821" cy="2593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Forecast</a:t>
          </a:r>
        </a:p>
      </cdr:txBody>
    </cdr:sp>
  </cdr:relSizeAnchor>
  <cdr:relSizeAnchor xmlns:cdr="http://schemas.openxmlformats.org/drawingml/2006/chartDrawing">
    <cdr:from>
      <cdr:x>0.64466</cdr:x>
      <cdr:y>0.02667</cdr:y>
    </cdr:from>
    <cdr:to>
      <cdr:x>1</cdr:x>
      <cdr:y>0.10072</cdr:y>
    </cdr:to>
    <cdr:sp macro="" textlink="">
      <cdr:nvSpPr>
        <cdr:cNvPr id="2" name="TextBox 6">
          <a:extLst xmlns:a="http://schemas.openxmlformats.org/drawingml/2006/main">
            <a:ext uri="{FF2B5EF4-FFF2-40B4-BE49-F238E27FC236}">
              <a16:creationId xmlns:a16="http://schemas.microsoft.com/office/drawing/2014/main" id="{5996F8B7-2DE3-C688-74AD-7E4FA777B25F}"/>
            </a:ext>
          </a:extLst>
        </cdr:cNvPr>
        <cdr:cNvSpPr txBox="1"/>
      </cdr:nvSpPr>
      <cdr:spPr>
        <a:xfrm xmlns:a="http://schemas.openxmlformats.org/drawingml/2006/main">
          <a:off x="6484250" y="121917"/>
          <a:ext cx="357415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Older projection… continues growing</a:t>
          </a:r>
        </a:p>
      </cdr:txBody>
    </cdr:sp>
  </cdr:relSizeAnchor>
  <cdr:relSizeAnchor xmlns:cdr="http://schemas.openxmlformats.org/drawingml/2006/chartDrawing">
    <cdr:from>
      <cdr:x>0.72233</cdr:x>
      <cdr:y>0.09629</cdr:y>
    </cdr:from>
    <cdr:to>
      <cdr:x>0.81589</cdr:x>
      <cdr:y>0.19921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D4A2785D-AD4B-5417-7653-066D7181E0BA}"/>
            </a:ext>
          </a:extLst>
        </cdr:cNvPr>
        <cdr:cNvCxnSpPr/>
      </cdr:nvCxnSpPr>
      <cdr:spPr>
        <a:xfrm xmlns:a="http://schemas.openxmlformats.org/drawingml/2006/main" flipH="1">
          <a:off x="7265485" y="440251"/>
          <a:ext cx="941033" cy="4705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0.00214</cdr:x>
      <cdr:y>0.04282</cdr:y>
    </cdr:from>
    <cdr:to>
      <cdr:x>0.05823</cdr:x>
      <cdr:y>0.60185</cdr:y>
    </cdr:to>
    <cdr:sp macro="" textlink="">
      <cdr:nvSpPr>
        <cdr:cNvPr id="2" name="Text Box 1"/>
        <cdr:cNvSpPr txBox="1"/>
      </cdr:nvSpPr>
      <cdr:spPr>
        <a:xfrm xmlns:a="http://schemas.openxmlformats.org/drawingml/2006/main" rot="16200000">
          <a:off x="-587375" y="717550"/>
          <a:ext cx="153352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Millions, $2020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0.00214</cdr:x>
      <cdr:y>0.04282</cdr:y>
    </cdr:from>
    <cdr:to>
      <cdr:x>0.05823</cdr:x>
      <cdr:y>0.60185</cdr:y>
    </cdr:to>
    <cdr:sp macro="" textlink="">
      <cdr:nvSpPr>
        <cdr:cNvPr id="2" name="Text Box 1"/>
        <cdr:cNvSpPr txBox="1"/>
      </cdr:nvSpPr>
      <cdr:spPr>
        <a:xfrm xmlns:a="http://schemas.openxmlformats.org/drawingml/2006/main" rot="16200000">
          <a:off x="-587375" y="717550"/>
          <a:ext cx="153352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Millions, $2020</a:t>
          </a:r>
        </a:p>
      </cdr:txBody>
    </cdr:sp>
  </cdr:relSizeAnchor>
  <cdr:relSizeAnchor xmlns:cdr="http://schemas.openxmlformats.org/drawingml/2006/chartDrawing">
    <cdr:from>
      <cdr:x>0.23117</cdr:x>
      <cdr:y>0.2342</cdr:y>
    </cdr:from>
    <cdr:to>
      <cdr:x>0.3879</cdr:x>
      <cdr:y>0.45438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9E2EABC6-073C-9A63-D0DC-F9D59765C66F}"/>
            </a:ext>
          </a:extLst>
        </cdr:cNvPr>
        <cdr:cNvCxnSpPr/>
      </cdr:nvCxnSpPr>
      <cdr:spPr>
        <a:xfrm xmlns:a="http://schemas.openxmlformats.org/drawingml/2006/main">
          <a:off x="2536582" y="1070761"/>
          <a:ext cx="1719743" cy="100667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0.06604</cdr:x>
      <cdr:y>0.03015</cdr:y>
    </cdr:from>
    <cdr:to>
      <cdr:x>0.76176</cdr:x>
      <cdr:y>0.22232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24670" y="137852"/>
          <a:ext cx="7633996" cy="878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State expenditures assuming that households had saved enough such that their retirement income was the “recommended” percent of their pre-retirement income; here, recommended percent is 75%.  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0.00214</cdr:x>
      <cdr:y>0.04282</cdr:y>
    </cdr:from>
    <cdr:to>
      <cdr:x>0.05823</cdr:x>
      <cdr:y>0.60185</cdr:y>
    </cdr:to>
    <cdr:sp macro="" textlink="">
      <cdr:nvSpPr>
        <cdr:cNvPr id="2" name="Text Box 1"/>
        <cdr:cNvSpPr txBox="1"/>
      </cdr:nvSpPr>
      <cdr:spPr>
        <a:xfrm xmlns:a="http://schemas.openxmlformats.org/drawingml/2006/main" rot="16200000">
          <a:off x="-587375" y="717550"/>
          <a:ext cx="153352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Millions, $2020</a:t>
          </a:r>
        </a:p>
      </cdr:txBody>
    </cdr:sp>
  </cdr:relSizeAnchor>
  <cdr:relSizeAnchor xmlns:cdr="http://schemas.openxmlformats.org/drawingml/2006/chartDrawing">
    <cdr:from>
      <cdr:x>0.06193</cdr:x>
      <cdr:y>0.20273</cdr:y>
    </cdr:from>
    <cdr:to>
      <cdr:x>0.99694</cdr:x>
      <cdr:y>0.40373</cdr:y>
    </cdr:to>
    <cdr:sp macro="" textlink="">
      <cdr:nvSpPr>
        <cdr:cNvPr id="3" name="Oval 2"/>
        <cdr:cNvSpPr/>
      </cdr:nvSpPr>
      <cdr:spPr>
        <a:xfrm xmlns:a="http://schemas.openxmlformats.org/drawingml/2006/main" rot="21297806">
          <a:off x="679580" y="926868"/>
          <a:ext cx="10259635" cy="918977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dirty="0"/>
        </a:p>
      </cdr:txBody>
    </cdr:sp>
  </cdr:relSizeAnchor>
  <cdr:relSizeAnchor xmlns:cdr="http://schemas.openxmlformats.org/drawingml/2006/chartDrawing">
    <cdr:from>
      <cdr:x>0.43606</cdr:x>
      <cdr:y>0.14062</cdr:y>
    </cdr:from>
    <cdr:to>
      <cdr:x>0.43606</cdr:x>
      <cdr:y>0.21035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CEEBBA6A-FF93-8AC7-8E1B-554CA735B52A}"/>
            </a:ext>
          </a:extLst>
        </cdr:cNvPr>
        <cdr:cNvCxnSpPr/>
      </cdr:nvCxnSpPr>
      <cdr:spPr>
        <a:xfrm xmlns:a="http://schemas.openxmlformats.org/drawingml/2006/main">
          <a:off x="4784831" y="642923"/>
          <a:ext cx="0" cy="31878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0.11726</cdr:x>
      <cdr:y>0.01402</cdr:y>
    </cdr:from>
    <cdr:to>
      <cdr:x>0.93071</cdr:x>
      <cdr:y>0.19567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286621" y="64083"/>
          <a:ext cx="8925887" cy="830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What is the additional expenditure that the state must make to ensure that retiree’s standard of living remains (relatively) constant, assuming that households under-save for retirement?  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0.00855</cdr:x>
      <cdr:y>0.03588</cdr:y>
    </cdr:from>
    <cdr:to>
      <cdr:x>0.06464</cdr:x>
      <cdr:y>0.59491</cdr:y>
    </cdr:to>
    <cdr:sp macro="" textlink="">
      <cdr:nvSpPr>
        <cdr:cNvPr id="2" name="Text Box 1"/>
        <cdr:cNvSpPr txBox="1"/>
      </cdr:nvSpPr>
      <cdr:spPr>
        <a:xfrm xmlns:a="http://schemas.openxmlformats.org/drawingml/2006/main" rot="16200000">
          <a:off x="-549275" y="698500"/>
          <a:ext cx="153352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Millions, $2020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0.25843</cdr:x>
      <cdr:y>0.12153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-914400" y="-5905500"/>
          <a:ext cx="153352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Millions, $2020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0.1572</cdr:x>
      <cdr:y>0.10939</cdr:y>
    </cdr:from>
    <cdr:to>
      <cdr:x>0.38884</cdr:x>
      <cdr:y>0.19348</cdr:y>
    </cdr:to>
    <cdr:sp macro="" textlink="">
      <cdr:nvSpPr>
        <cdr:cNvPr id="2" name="Left Brace 1"/>
        <cdr:cNvSpPr/>
      </cdr:nvSpPr>
      <cdr:spPr>
        <a:xfrm xmlns:a="http://schemas.openxmlformats.org/drawingml/2006/main" rot="5400000">
          <a:off x="1344110" y="-81557"/>
          <a:ext cx="307571" cy="1270906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0.51494</cdr:x>
      <cdr:y>0.10939</cdr:y>
    </cdr:from>
    <cdr:to>
      <cdr:x>0.74659</cdr:x>
      <cdr:y>0.19348</cdr:y>
    </cdr:to>
    <cdr:sp macro="" textlink="">
      <cdr:nvSpPr>
        <cdr:cNvPr id="3" name="Left Brace 2"/>
        <cdr:cNvSpPr/>
      </cdr:nvSpPr>
      <cdr:spPr>
        <a:xfrm xmlns:a="http://schemas.openxmlformats.org/drawingml/2006/main" rot="5400000">
          <a:off x="3306838" y="-81557"/>
          <a:ext cx="307571" cy="1270906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0.1949</cdr:x>
      <cdr:y>0.04519</cdr:y>
    </cdr:from>
    <cdr:to>
      <cdr:x>0.40703</cdr:x>
      <cdr:y>0.10939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69320" y="165293"/>
          <a:ext cx="1163782" cy="234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~47% of total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0.5375</cdr:x>
      <cdr:y>0.04519</cdr:y>
    </cdr:from>
    <cdr:to>
      <cdr:x>0.74962</cdr:x>
      <cdr:y>0.10939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948920" y="165293"/>
          <a:ext cx="1163782" cy="234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~14% of total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0.78788</cdr:x>
      <cdr:y>0.04519</cdr:y>
    </cdr:from>
    <cdr:to>
      <cdr:x>1</cdr:x>
      <cdr:y>0.10939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322618" y="165293"/>
          <a:ext cx="1163782" cy="234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~39% of total</a:t>
          </a:r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0.1604</cdr:x>
      <cdr:y>0.06</cdr:y>
    </cdr:from>
    <cdr:to>
      <cdr:x>0.39204</cdr:x>
      <cdr:y>0.14409</cdr:y>
    </cdr:to>
    <cdr:sp macro="" textlink="">
      <cdr:nvSpPr>
        <cdr:cNvPr id="2" name="Left Brace 1"/>
        <cdr:cNvSpPr/>
      </cdr:nvSpPr>
      <cdr:spPr>
        <a:xfrm xmlns:a="http://schemas.openxmlformats.org/drawingml/2006/main" rot="5400000">
          <a:off x="1361659" y="-262203"/>
          <a:ext cx="307571" cy="1270906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0.52572</cdr:x>
      <cdr:y>0.06</cdr:y>
    </cdr:from>
    <cdr:to>
      <cdr:x>0.75736</cdr:x>
      <cdr:y>0.14409</cdr:y>
    </cdr:to>
    <cdr:sp macro="" textlink="">
      <cdr:nvSpPr>
        <cdr:cNvPr id="3" name="Left Brace 2"/>
        <cdr:cNvSpPr/>
      </cdr:nvSpPr>
      <cdr:spPr>
        <a:xfrm xmlns:a="http://schemas.openxmlformats.org/drawingml/2006/main" rot="5400000">
          <a:off x="3365951" y="-262203"/>
          <a:ext cx="307571" cy="1270906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0.1925</cdr:x>
      <cdr:y>0</cdr:y>
    </cdr:from>
    <cdr:to>
      <cdr:x>0.40463</cdr:x>
      <cdr:y>0.0642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056154" y="-1823466"/>
          <a:ext cx="1163782" cy="234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~92% of total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0.54419</cdr:x>
      <cdr:y>0</cdr:y>
    </cdr:from>
    <cdr:to>
      <cdr:x>0.75631</cdr:x>
      <cdr:y>0.0642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985631" y="-1823466"/>
          <a:ext cx="1163782" cy="234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~1% of total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0.78788</cdr:x>
      <cdr:y>0</cdr:y>
    </cdr:from>
    <cdr:to>
      <cdr:x>1</cdr:x>
      <cdr:y>0.0642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322618" y="-1823466"/>
          <a:ext cx="1163782" cy="234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~7% of total</a:t>
          </a:r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0.00075</cdr:x>
      <cdr:y>0.26883</cdr:y>
    </cdr:from>
    <cdr:to>
      <cdr:x>0.02297</cdr:x>
      <cdr:y>0.45046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304160" y="1604356"/>
          <a:ext cx="872836" cy="247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$2020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0.00651</cdr:x>
      <cdr:y>0.00463</cdr:y>
    </cdr:from>
    <cdr:to>
      <cdr:x>1</cdr:x>
      <cdr:y>0.10417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9050" y="19050"/>
          <a:ext cx="2907030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NM Personal Income: Ages 55 to 64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0.00326</cdr:x>
      <cdr:y>0</cdr:y>
    </cdr:from>
    <cdr:to>
      <cdr:x>0.99674</cdr:x>
      <cdr:y>0.09954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9525" y="-1314450"/>
          <a:ext cx="2907030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NM Personal Income: Ages 65+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0.5986</cdr:x>
      <cdr:y>0.07639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0" y="0"/>
          <a:ext cx="3557846" cy="342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Medicaid Expenditures</a:t>
          </a:r>
          <a:r>
            <a:rPr lang="en-US" sz="1000" baseline="0" dirty="0"/>
            <a:t> per Household</a:t>
          </a:r>
          <a:endParaRPr lang="en-US" sz="10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0.0081</cdr:y>
    </cdr:from>
    <cdr:to>
      <cdr:x>0.38141</cdr:x>
      <cdr:y>0.08449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0" y="22225"/>
          <a:ext cx="2266950" cy="2095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Other Expenditures</a:t>
          </a:r>
          <a:r>
            <a:rPr lang="en-US" sz="1000" baseline="0" dirty="0"/>
            <a:t> per Household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0.3715</cdr:x>
      <cdr:y>0.30837</cdr:y>
    </cdr:from>
    <cdr:to>
      <cdr:x>0.96</cdr:x>
      <cdr:y>0.51033</cdr:y>
    </cdr:to>
    <cdr:sp macro="" textlink="">
      <cdr:nvSpPr>
        <cdr:cNvPr id="3" name="TextBox 4">
          <a:extLst xmlns:a="http://schemas.openxmlformats.org/drawingml/2006/main">
            <a:ext uri="{FF2B5EF4-FFF2-40B4-BE49-F238E27FC236}">
              <a16:creationId xmlns:a16="http://schemas.microsoft.com/office/drawing/2014/main" id="{C0B575F8-0CD3-0CF3-A558-A651D3826A53}"/>
            </a:ext>
          </a:extLst>
        </cdr:cNvPr>
        <cdr:cNvSpPr txBox="1"/>
      </cdr:nvSpPr>
      <cdr:spPr>
        <a:xfrm xmlns:a="http://schemas.openxmlformats.org/drawingml/2006/main">
          <a:off x="2208074" y="1268900"/>
          <a:ext cx="3497802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State expenditures for non-Medicaid-related programs designed for retirees. 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0.00214</cdr:x>
      <cdr:y>0.04282</cdr:y>
    </cdr:from>
    <cdr:to>
      <cdr:x>0.05823</cdr:x>
      <cdr:y>0.60185</cdr:y>
    </cdr:to>
    <cdr:sp macro="" textlink="">
      <cdr:nvSpPr>
        <cdr:cNvPr id="2" name="Text Box 1"/>
        <cdr:cNvSpPr txBox="1"/>
      </cdr:nvSpPr>
      <cdr:spPr>
        <a:xfrm xmlns:a="http://schemas.openxmlformats.org/drawingml/2006/main" rot="16200000">
          <a:off x="-587375" y="717550"/>
          <a:ext cx="153352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Millions, $2020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7960" y="17587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11/8/2019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482796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157557-A310-4C40-AE17-6639A0118E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63854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/>
              <a:t>UNM Bureau of Business and Economic Research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2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11/8/2019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6BCE58-4392-A64A-8F49-CF83B0994D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1882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2686381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1116883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1427391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1156329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1235562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34813711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2425256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2406878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24575878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26745188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1949938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10260348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programs could include things like income tax deductions for seniors, various income/retirement security incomes, and the like.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725443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1883105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24518326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8127232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5440079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25085419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42784599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33341894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1866872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2844039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3690854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1847142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2900066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2500658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1261830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CE58-4392-A64A-8F49-CF83B0994D72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UNM Bureau of Business and Economic Research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</p:spTree>
    <p:extLst>
      <p:ext uri="{BB962C8B-B14F-4D97-AF65-F5344CB8AC3E}">
        <p14:creationId xmlns:p14="http://schemas.microsoft.com/office/powerpoint/2010/main" val="219743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/>
          <p:nvPr/>
        </p:nvCxnSpPr>
        <p:spPr>
          <a:xfrm>
            <a:off x="1529697" y="4254600"/>
            <a:ext cx="9144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580" y="93396"/>
            <a:ext cx="8883693" cy="17033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6055761"/>
            <a:ext cx="12192000" cy="802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0" y="5989762"/>
            <a:ext cx="12192001" cy="659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07" y="6055363"/>
            <a:ext cx="3974937" cy="7620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58" y="6459843"/>
            <a:ext cx="2298420" cy="439698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853559" y="5129586"/>
            <a:ext cx="10058400" cy="15518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sz="1400" b="0" i="1" u="none" dirty="0">
                <a:solidFill>
                  <a:schemeClr val="bg1"/>
                </a:solidFill>
              </a:rPr>
              <a:t>The New Mexico Economic Forecast:</a:t>
            </a:r>
            <a:r>
              <a:rPr lang="en-US" sz="1400" b="0" i="1" u="none" baseline="0" dirty="0">
                <a:solidFill>
                  <a:schemeClr val="bg1"/>
                </a:solidFill>
              </a:rPr>
              <a:t> Recent Developments and Outlook</a:t>
            </a:r>
            <a:endParaRPr lang="en-US" sz="1400" b="0" i="1" u="none" dirty="0">
              <a:solidFill>
                <a:schemeClr val="bg1"/>
              </a:solidFill>
            </a:endParaRPr>
          </a:p>
          <a:p>
            <a:pPr>
              <a:lnSpc>
                <a:spcPct val="50000"/>
              </a:lnSpc>
            </a:pPr>
            <a:r>
              <a:rPr lang="en-US" sz="1400" dirty="0">
                <a:solidFill>
                  <a:schemeClr val="bg1"/>
                </a:solidFill>
              </a:rPr>
              <a:t>Prepared for FOR-UNM Subscribers’ meeting</a:t>
            </a:r>
          </a:p>
          <a:p>
            <a:pPr>
              <a:lnSpc>
                <a:spcPct val="50000"/>
              </a:lnSpc>
            </a:pPr>
            <a:r>
              <a:rPr lang="en-US" sz="1400" dirty="0">
                <a:solidFill>
                  <a:schemeClr val="bg1"/>
                </a:solidFill>
              </a:rPr>
              <a:t>Jeff Mitchell, BBER Director, </a:t>
            </a:r>
            <a:r>
              <a:rPr lang="en-US" sz="1400" baseline="0" dirty="0">
                <a:solidFill>
                  <a:schemeClr val="bg1"/>
                </a:solidFill>
              </a:rPr>
              <a:t>jeffm@unm.edu</a:t>
            </a:r>
            <a:endParaRPr lang="en-US" sz="1400" dirty="0">
              <a:solidFill>
                <a:schemeClr val="bg1"/>
              </a:solidFill>
            </a:endParaRPr>
          </a:p>
          <a:p>
            <a:pPr>
              <a:lnSpc>
                <a:spcPct val="50000"/>
              </a:lnSpc>
            </a:pPr>
            <a:r>
              <a:rPr lang="en-US" sz="1400" baseline="0" dirty="0">
                <a:solidFill>
                  <a:schemeClr val="bg1"/>
                </a:solidFill>
              </a:rPr>
              <a:t>	+ Michael O’Donnell, Sr. Research scientist, mo8684</a:t>
            </a:r>
            <a:r>
              <a:rPr lang="en-US" sz="1400" dirty="0">
                <a:solidFill>
                  <a:schemeClr val="bg1"/>
                </a:solidFill>
              </a:rPr>
              <a:t>@UNM.EDU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427" y="28031"/>
            <a:ext cx="8883693" cy="1703391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 userDrawn="1"/>
        </p:nvSpPr>
        <p:spPr>
          <a:xfrm>
            <a:off x="1065227" y="4515548"/>
            <a:ext cx="10058400" cy="44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Contact us today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29697" y="4349808"/>
            <a:ext cx="9144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 txBox="1">
            <a:spLocks/>
          </p:cNvSpPr>
          <p:nvPr userDrawn="1"/>
        </p:nvSpPr>
        <p:spPr>
          <a:xfrm>
            <a:off x="1065225" y="5101818"/>
            <a:ext cx="10058400" cy="106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sz="1400" dirty="0"/>
              <a:t>Website: BBER@UNM.EDU</a:t>
            </a:r>
          </a:p>
          <a:p>
            <a:pPr>
              <a:lnSpc>
                <a:spcPct val="50000"/>
              </a:lnSpc>
            </a:pPr>
            <a:r>
              <a:rPr lang="en-US" sz="1400" dirty="0"/>
              <a:t>Phone: 505.277.8300</a:t>
            </a:r>
          </a:p>
          <a:p>
            <a:pPr>
              <a:lnSpc>
                <a:spcPct val="50000"/>
              </a:lnSpc>
            </a:pPr>
            <a:r>
              <a:rPr lang="en-US" sz="1400" dirty="0"/>
              <a:t>Email: BBER@UNM.EDU</a:t>
            </a:r>
          </a:p>
          <a:p>
            <a:pPr>
              <a:lnSpc>
                <a:spcPct val="50000"/>
              </a:lnSpc>
            </a:pPr>
            <a:r>
              <a:rPr lang="en-US" sz="1400" dirty="0"/>
              <a:t>Social media: @unmbber</a:t>
            </a:r>
          </a:p>
        </p:txBody>
      </p:sp>
    </p:spTree>
    <p:extLst>
      <p:ext uri="{BB962C8B-B14F-4D97-AF65-F5344CB8AC3E}">
        <p14:creationId xmlns:p14="http://schemas.microsoft.com/office/powerpoint/2010/main" val="95077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resentation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2800" b="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TOPICS OF TODAYS </a:t>
            </a:r>
            <a:br>
              <a:rPr lang="en-US" dirty="0"/>
            </a:br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28916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10835883" y="6436396"/>
            <a:ext cx="1165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11/8/2019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0467" y="642156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07" y="6055363"/>
            <a:ext cx="3974937" cy="7620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28916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10835883" y="6436396"/>
            <a:ext cx="1165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11/8/2019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0467" y="642156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07" y="6055363"/>
            <a:ext cx="3974937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51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602"/>
            <a:ext cx="10058400" cy="379505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18277"/>
            <a:ext cx="10058400" cy="42914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055761"/>
            <a:ext cx="12192000" cy="802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 userDrawn="1"/>
        </p:nvSpPr>
        <p:spPr>
          <a:xfrm>
            <a:off x="0" y="5989762"/>
            <a:ext cx="12192001" cy="659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952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31375"/>
            <a:ext cx="10058400" cy="429143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35883" y="6436396"/>
            <a:ext cx="1165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11/8/2019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0467" y="642156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BBER.UNM.EDU</a:t>
            </a:r>
          </a:p>
          <a:p>
            <a:r>
              <a:rPr lang="en-US" dirty="0"/>
              <a:t>BBER@UNM.EDU</a:t>
            </a:r>
          </a:p>
          <a:p>
            <a:r>
              <a:rPr lang="en-US" dirty="0"/>
              <a:t>505.277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" y="6076681"/>
            <a:ext cx="3974820" cy="760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6" r:id="rId3"/>
    <p:sldLayoutId id="2147483662" r:id="rId4"/>
    <p:sldLayoutId id="2147483661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7" r:id="rId12"/>
    <p:sldLayoutId id="2147483658" r:id="rId13"/>
    <p:sldLayoutId id="2147483659" r:id="rId14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mo8684@UNM.EDU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ber.unm.ed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 txBox="1">
            <a:spLocks/>
          </p:cNvSpPr>
          <p:nvPr/>
        </p:nvSpPr>
        <p:spPr>
          <a:xfrm>
            <a:off x="776031" y="2110295"/>
            <a:ext cx="10651331" cy="2051066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Retirement Savings Gap – Updated Research</a:t>
            </a:r>
          </a:p>
          <a:p>
            <a:pPr algn="ctr"/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065225" y="4559123"/>
            <a:ext cx="10058400" cy="15518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sz="1400" dirty="0"/>
              <a:t>Prepared for The New Mexico Retirement Security Symposium</a:t>
            </a:r>
          </a:p>
          <a:p>
            <a:pPr>
              <a:lnSpc>
                <a:spcPct val="50000"/>
              </a:lnSpc>
            </a:pPr>
            <a:r>
              <a:rPr lang="en-US" sz="1400" baseline="0" dirty="0"/>
              <a:t>Michael O’Donnell, BBER director, mo8684</a:t>
            </a:r>
            <a:r>
              <a:rPr lang="en-US" sz="1400" dirty="0"/>
              <a:t>@UNM.EDU</a:t>
            </a:r>
          </a:p>
          <a:p>
            <a:pPr>
              <a:lnSpc>
                <a:spcPct val="50000"/>
              </a:lnSpc>
            </a:pPr>
            <a:r>
              <a:rPr lang="en-US" sz="1400" dirty="0"/>
              <a:t>September 20, 2022</a:t>
            </a:r>
          </a:p>
        </p:txBody>
      </p:sp>
    </p:spTree>
    <p:extLst>
      <p:ext uri="{BB962C8B-B14F-4D97-AF65-F5344CB8AC3E}">
        <p14:creationId xmlns:p14="http://schemas.microsoft.com/office/powerpoint/2010/main" val="2565144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692" y="689507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Background &amp;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181100"/>
            <a:ext cx="11039475" cy="4821767"/>
          </a:xfrm>
        </p:spPr>
        <p:txBody>
          <a:bodyPr>
            <a:noAutofit/>
          </a:bodyPr>
          <a:lstStyle/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Purpose: generate estimates of enrollment in employer-sponsored retirement plans for private sector &amp; self-employed workers.    </a:t>
            </a:r>
          </a:p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</a:t>
            </a:r>
          </a:p>
          <a:p>
            <a:pPr marL="579946" lvl="1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Population projections (UNM GPS)</a:t>
            </a:r>
          </a:p>
          <a:p>
            <a:pPr marL="579946" lvl="1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Employment &amp; Wages (BLS LAUS &amp; QCEW)</a:t>
            </a:r>
          </a:p>
          <a:p>
            <a:pPr marL="762826" lvl="2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 part-time/full-time (SIPP) </a:t>
            </a:r>
          </a:p>
          <a:p>
            <a:pPr marL="762826" lvl="2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 industry (BEA) </a:t>
            </a:r>
          </a:p>
          <a:p>
            <a:pPr marL="762826" lvl="2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 geography (BEA)</a:t>
            </a:r>
          </a:p>
          <a:p>
            <a:pPr marL="762826" lvl="2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Retirement enrollment by industry by part/full-time (SIPP) </a:t>
            </a:r>
          </a:p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Methodology (brief)</a:t>
            </a:r>
          </a:p>
          <a:p>
            <a:pPr marL="579946" lvl="1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(1) Project employment; (2) tie to population projections; (3) portion-out to full/part-time, industry, geography, and retirement enrollment.  </a:t>
            </a:r>
          </a:p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2563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NM population projections (ages 15+)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532061"/>
              </p:ext>
            </p:extLst>
          </p:nvPr>
        </p:nvGraphicFramePr>
        <p:xfrm>
          <a:off x="1097280" y="1122219"/>
          <a:ext cx="10058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32567" y="5619404"/>
            <a:ext cx="4887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UNM Geospatial &amp; Population Services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8199629" y="3025833"/>
            <a:ext cx="1704109" cy="1404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11244" y="4430684"/>
            <a:ext cx="2826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Newest projection… flattens</a:t>
            </a:r>
          </a:p>
        </p:txBody>
      </p:sp>
    </p:spTree>
    <p:extLst>
      <p:ext uri="{BB962C8B-B14F-4D97-AF65-F5344CB8AC3E}">
        <p14:creationId xmlns:p14="http://schemas.microsoft.com/office/powerpoint/2010/main" val="4264345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NM employment projections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012131774"/>
              </p:ext>
            </p:extLst>
          </p:nvPr>
        </p:nvGraphicFramePr>
        <p:xfrm>
          <a:off x="1216405" y="1265328"/>
          <a:ext cx="10058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84388" y="5698828"/>
            <a:ext cx="4007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BBER Calculations</a:t>
            </a:r>
          </a:p>
        </p:txBody>
      </p:sp>
    </p:spTree>
    <p:extLst>
      <p:ext uri="{BB962C8B-B14F-4D97-AF65-F5344CB8AC3E}">
        <p14:creationId xmlns:p14="http://schemas.microsoft.com/office/powerpoint/2010/main" val="3708430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692" y="689507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Number of jobs by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181100"/>
            <a:ext cx="11039475" cy="4821767"/>
          </a:xfrm>
        </p:spPr>
        <p:txBody>
          <a:bodyPr>
            <a:noAutofit/>
          </a:bodyPr>
          <a:lstStyle/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2020, there were approximately 864,000 working New Mexicans. </a:t>
            </a:r>
          </a:p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that total, approximately 590,000 in private sector &amp; 90,000 self-employed.</a:t>
            </a:r>
          </a:p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Note: # of jobs =/= # of people working. </a:t>
            </a:r>
            <a:endParaRPr lang="en-US" sz="22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81401675"/>
              </p:ext>
            </p:extLst>
          </p:nvPr>
        </p:nvGraphicFramePr>
        <p:xfrm>
          <a:off x="3200399" y="1533698"/>
          <a:ext cx="5743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83680" y="4048298"/>
            <a:ext cx="5008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ASEC</a:t>
            </a:r>
          </a:p>
          <a:p>
            <a:r>
              <a:rPr lang="en-US" sz="1200" dirty="0"/>
              <a:t>Note: Self-employed includes incorporated &amp; unincorporated </a:t>
            </a:r>
          </a:p>
        </p:txBody>
      </p:sp>
      <p:sp>
        <p:nvSpPr>
          <p:cNvPr id="6" name="Right Brace 5"/>
          <p:cNvSpPr/>
          <p:nvPr/>
        </p:nvSpPr>
        <p:spPr>
          <a:xfrm>
            <a:off x="8853055" y="2801389"/>
            <a:ext cx="141316" cy="50707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87802" y="2905298"/>
            <a:ext cx="2757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Focus of this work</a:t>
            </a:r>
          </a:p>
        </p:txBody>
      </p:sp>
    </p:spTree>
    <p:extLst>
      <p:ext uri="{BB962C8B-B14F-4D97-AF65-F5344CB8AC3E}">
        <p14:creationId xmlns:p14="http://schemas.microsoft.com/office/powerpoint/2010/main" val="2958711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Enrollment &amp; non-enrollment by reason</a:t>
            </a: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089231549"/>
              </p:ext>
            </p:extLst>
          </p:nvPr>
        </p:nvGraphicFramePr>
        <p:xfrm>
          <a:off x="551662" y="1788198"/>
          <a:ext cx="5486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3132981515"/>
              </p:ext>
            </p:extLst>
          </p:nvPr>
        </p:nvGraphicFramePr>
        <p:xfrm>
          <a:off x="6388331" y="1823466"/>
          <a:ext cx="5486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324" y="1423356"/>
            <a:ext cx="5079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Private Sector Jobs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83927" y="1423356"/>
            <a:ext cx="4774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Self Employed Jobs*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04461" y="5423531"/>
            <a:ext cx="5054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*Self employed includes incorporated &amp; unincorporated.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04461" y="5700530"/>
            <a:ext cx="4007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BBER Calculations (population scenario 1)</a:t>
            </a:r>
          </a:p>
        </p:txBody>
      </p:sp>
    </p:spTree>
    <p:extLst>
      <p:ext uri="{BB962C8B-B14F-4D97-AF65-F5344CB8AC3E}">
        <p14:creationId xmlns:p14="http://schemas.microsoft.com/office/powerpoint/2010/main" val="425953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1" y="608825"/>
            <a:ext cx="12116499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Net change in enrollment (2020-2040) by industry*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287332947"/>
              </p:ext>
            </p:extLst>
          </p:nvPr>
        </p:nvGraphicFramePr>
        <p:xfrm>
          <a:off x="411480" y="1100193"/>
          <a:ext cx="1143000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57226" y="5719304"/>
            <a:ext cx="4093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*Private sector only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86641" y="5667527"/>
            <a:ext cx="4007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BBER Calculations (population scenario 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0240" y="1288473"/>
            <a:ext cx="5611091" cy="1477328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Based on population &amp; employment projections, from 2020 to 2040, there should be an increase of about 16,000 workers enrolled in a plan. However, there should also be an increase of about 24,000 workers not enrolled.  </a:t>
            </a:r>
          </a:p>
        </p:txBody>
      </p:sp>
    </p:spTree>
    <p:extLst>
      <p:ext uri="{BB962C8B-B14F-4D97-AF65-F5344CB8AC3E}">
        <p14:creationId xmlns:p14="http://schemas.microsoft.com/office/powerpoint/2010/main" val="1426814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692" y="499754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Identification of target markets</a:t>
            </a:r>
          </a:p>
        </p:txBody>
      </p:sp>
      <p:pic>
        <p:nvPicPr>
          <p:cNvPr id="1025" name="Picture 2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72" y="1069012"/>
            <a:ext cx="9692640" cy="479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4733" y="4289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0D0D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629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24013" y="2261302"/>
            <a:ext cx="783740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Estimating Fiscal Impacts of Under-saving</a:t>
            </a:r>
          </a:p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2020-2035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3714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692" y="689507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181100"/>
            <a:ext cx="11039475" cy="4821767"/>
          </a:xfrm>
        </p:spPr>
        <p:txBody>
          <a:bodyPr>
            <a:noAutofit/>
          </a:bodyPr>
          <a:lstStyle/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Applies “Colorado” analysis (done by ESI, Inc.)   </a:t>
            </a:r>
          </a:p>
          <a:p>
            <a:pPr marL="579946" lvl="1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“Cohort matching” approach: how do income cohorts change as households move from near-retirement to retirement &amp; what are expenditures for each income cohort? </a:t>
            </a:r>
          </a:p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Two key issues: retiree income &amp; (fiscal) expenditures</a:t>
            </a:r>
          </a:p>
          <a:p>
            <a:pPr marL="579946" lvl="1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Income: Historically, how have income streams changed as near-retiree’s moved into retirement? </a:t>
            </a:r>
          </a:p>
          <a:p>
            <a:pPr marL="762826" lvl="2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behavior is used to project future income distributions.</a:t>
            </a:r>
          </a:p>
          <a:p>
            <a:pPr marL="579946" lvl="1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Expenditures: How much does state spend on means tested programs to support retirees? </a:t>
            </a:r>
          </a:p>
          <a:p>
            <a:pPr marL="762826" lvl="2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Used to assign and project fiscal expenditures by income group. </a:t>
            </a:r>
          </a:p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baseline case is compared against a case where households have retirement income streams that are “sufficient.” Here, it is set to 75% of pre-retirement income+.  </a:t>
            </a:r>
          </a:p>
          <a:p>
            <a:pPr marL="579946" lvl="1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Assumed that state will always have expenses even with “sufficient” income streams. </a:t>
            </a:r>
          </a:p>
          <a:p>
            <a:pPr marL="287338" indent="-2873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Challenge for this research: could not uncover NM-specific expenditure data. Had to rely on Colorado data.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5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Median household income</a:t>
            </a:r>
          </a:p>
        </p:txBody>
      </p:sp>
      <p:graphicFrame>
        <p:nvGraphicFramePr>
          <p:cNvPr id="4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697053"/>
              </p:ext>
            </p:extLst>
          </p:nvPr>
        </p:nvGraphicFramePr>
        <p:xfrm>
          <a:off x="548640" y="1115394"/>
          <a:ext cx="11155680" cy="48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6558742" y="1115394"/>
            <a:ext cx="0" cy="432944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770533" y="5638800"/>
            <a:ext cx="2243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ASEC (2010-2020)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356B02-90A2-D7A7-9F23-AFA6E6AFBCAA}"/>
              </a:ext>
            </a:extLst>
          </p:cNvPr>
          <p:cNvSpPr txBox="1"/>
          <p:nvPr/>
        </p:nvSpPr>
        <p:spPr>
          <a:xfrm>
            <a:off x="6773662" y="988330"/>
            <a:ext cx="48696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we’ve moved to the discussion of the household rather than the individual. </a:t>
            </a:r>
          </a:p>
          <a:p>
            <a:endParaRPr lang="en-US" dirty="0"/>
          </a:p>
          <a:p>
            <a:r>
              <a:rPr lang="en-US" dirty="0"/>
              <a:t>Also note: incomes tend to fall in retirement.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2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Background &amp; BBER’s role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0486" y="988328"/>
            <a:ext cx="11427017" cy="47548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Retirement Income Security Task Force 2017-2018. BBER brought on to help better understand:</a:t>
            </a:r>
          </a:p>
          <a:p>
            <a:pPr marL="761238" lvl="2" indent="-285750">
              <a:buFontTx/>
              <a:buChar char="-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Retirement account access and enrollment in NM</a:t>
            </a:r>
          </a:p>
          <a:p>
            <a:pPr marL="761238" lvl="2" indent="-285750">
              <a:buFontTx/>
              <a:buChar char="-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Retirement (under)savings in NM</a:t>
            </a:r>
          </a:p>
          <a:p>
            <a:pPr marL="475488" lvl="2" indent="0">
              <a:buNone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Task Force generated recommendations.  </a:t>
            </a:r>
          </a:p>
          <a:p>
            <a:pPr marL="457200" indent="-457200">
              <a:buAutoNum type="arabicPeriod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 &amp; $</a:t>
            </a:r>
            <a:r>
              <a:rPr lang="en-US" sz="2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ave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is an outgrowth of that effort.  </a:t>
            </a:r>
          </a:p>
        </p:txBody>
      </p:sp>
    </p:spTree>
    <p:extLst>
      <p:ext uri="{BB962C8B-B14F-4D97-AF65-F5344CB8AC3E}">
        <p14:creationId xmlns:p14="http://schemas.microsoft.com/office/powerpoint/2010/main" val="3437335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13" y="608825"/>
            <a:ext cx="11973887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Composition of NM personal income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61577673"/>
              </p:ext>
            </p:extLst>
          </p:nvPr>
        </p:nvGraphicFramePr>
        <p:xfrm>
          <a:off x="1352865" y="1405155"/>
          <a:ext cx="3657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39740999"/>
              </p:ext>
            </p:extLst>
          </p:nvPr>
        </p:nvGraphicFramePr>
        <p:xfrm>
          <a:off x="6973489" y="1405155"/>
          <a:ext cx="3657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26656" y="5410791"/>
            <a:ext cx="9093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composition of income changes in retirement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38950" y="4993966"/>
            <a:ext cx="2382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ASEC (2010-2020)</a:t>
            </a:r>
          </a:p>
        </p:txBody>
      </p:sp>
    </p:spTree>
    <p:extLst>
      <p:ext uri="{BB962C8B-B14F-4D97-AF65-F5344CB8AC3E}">
        <p14:creationId xmlns:p14="http://schemas.microsoft.com/office/powerpoint/2010/main" val="3242629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Retirement savings for individuals 50+</a:t>
            </a:r>
          </a:p>
        </p:txBody>
      </p:sp>
      <p:graphicFrame>
        <p:nvGraphicFramePr>
          <p:cNvPr id="5" name="Char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115940"/>
              </p:ext>
            </p:extLst>
          </p:nvPr>
        </p:nvGraphicFramePr>
        <p:xfrm>
          <a:off x="960120" y="965267"/>
          <a:ext cx="10332720" cy="4768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00051" y="5595716"/>
            <a:ext cx="3129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SIPP (2020)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20330" y="1652631"/>
            <a:ext cx="6894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value of 401k, 403b, 503b, and Thrift Savings Plan accounts as well as the total value of IRA and KEOGH accounts. </a:t>
            </a:r>
          </a:p>
        </p:txBody>
      </p:sp>
    </p:spTree>
    <p:extLst>
      <p:ext uri="{BB962C8B-B14F-4D97-AF65-F5344CB8AC3E}">
        <p14:creationId xmlns:p14="http://schemas.microsoft.com/office/powerpoint/2010/main" val="3844260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Projecting income cohorts &amp; expenditures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0486" y="988328"/>
            <a:ext cx="11427017" cy="47548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Collect historical data on household income and expenditures by income cohort.</a:t>
            </a: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number of households in each income cohort through 2035.</a:t>
            </a: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total state expenditures by cohort through 2035.</a:t>
            </a: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Combine projections on households and expenditures to arrive at total expenditures. </a:t>
            </a: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Determine portion of expenditures arising from under saving.   </a:t>
            </a:r>
          </a:p>
        </p:txBody>
      </p:sp>
    </p:spTree>
    <p:extLst>
      <p:ext uri="{BB962C8B-B14F-4D97-AF65-F5344CB8AC3E}">
        <p14:creationId xmlns:p14="http://schemas.microsoft.com/office/powerpoint/2010/main" val="2211808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57" y="608825"/>
            <a:ext cx="12082943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State expenditures for retirees by income bracket*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56133683"/>
              </p:ext>
            </p:extLst>
          </p:nvPr>
        </p:nvGraphicFramePr>
        <p:xfrm>
          <a:off x="182880" y="1267691"/>
          <a:ext cx="5943600" cy="4143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192791231"/>
              </p:ext>
            </p:extLst>
          </p:nvPr>
        </p:nvGraphicFramePr>
        <p:xfrm>
          <a:off x="6008716" y="1184564"/>
          <a:ext cx="5943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25733" y="5416002"/>
            <a:ext cx="4961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*Colorado expenditures</a:t>
            </a:r>
          </a:p>
          <a:p>
            <a:r>
              <a:rPr lang="en-US" sz="1200" dirty="0"/>
              <a:t>Source: ESI, Inc. &amp; State of Colorado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B575F8-0CD3-0CF3-A558-A651D3826A53}"/>
              </a:ext>
            </a:extLst>
          </p:cNvPr>
          <p:cNvSpPr txBox="1"/>
          <p:nvPr/>
        </p:nvSpPr>
        <p:spPr>
          <a:xfrm>
            <a:off x="1811045" y="2453465"/>
            <a:ext cx="3497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State expenditures for Medicaid and Medicaid-related programs</a:t>
            </a:r>
          </a:p>
        </p:txBody>
      </p:sp>
    </p:spTree>
    <p:extLst>
      <p:ext uri="{BB962C8B-B14F-4D97-AF65-F5344CB8AC3E}">
        <p14:creationId xmlns:p14="http://schemas.microsoft.com/office/powerpoint/2010/main" val="3059521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Estimated state expenditures (1)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39548134"/>
              </p:ext>
            </p:extLst>
          </p:nvPr>
        </p:nvGraphicFramePr>
        <p:xfrm>
          <a:off x="575734" y="1253478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86641" y="5667527"/>
            <a:ext cx="4007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BBER Calculations (population scenario 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888617-FDB4-590A-302B-B4599D5F675F}"/>
              </a:ext>
            </a:extLst>
          </p:cNvPr>
          <p:cNvSpPr txBox="1"/>
          <p:nvPr/>
        </p:nvSpPr>
        <p:spPr>
          <a:xfrm>
            <a:off x="2476869" y="1402672"/>
            <a:ext cx="5495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 question: what will it cost if we don’t do anything?</a:t>
            </a:r>
          </a:p>
        </p:txBody>
      </p:sp>
    </p:spTree>
    <p:extLst>
      <p:ext uri="{BB962C8B-B14F-4D97-AF65-F5344CB8AC3E}">
        <p14:creationId xmlns:p14="http://schemas.microsoft.com/office/powerpoint/2010/main" val="2161804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Estimated state expenditures (2)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575734" y="1244600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val 2"/>
          <p:cNvSpPr/>
          <p:nvPr/>
        </p:nvSpPr>
        <p:spPr>
          <a:xfrm rot="21132548">
            <a:off x="1270090" y="1863582"/>
            <a:ext cx="10259635" cy="9761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85439" y="1542033"/>
            <a:ext cx="1006678" cy="471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35853" y="1172701"/>
            <a:ext cx="54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Total estimated state expenditures; made up of two pieces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86641" y="5667527"/>
            <a:ext cx="4007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BBER Calculations (population scenario 1)</a:t>
            </a:r>
          </a:p>
        </p:txBody>
      </p:sp>
    </p:spTree>
    <p:extLst>
      <p:ext uri="{BB962C8B-B14F-4D97-AF65-F5344CB8AC3E}">
        <p14:creationId xmlns:p14="http://schemas.microsoft.com/office/powerpoint/2010/main" val="3770213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Estimated state expenditures (3)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78905568"/>
              </p:ext>
            </p:extLst>
          </p:nvPr>
        </p:nvGraphicFramePr>
        <p:xfrm>
          <a:off x="575734" y="1244600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>
          <a:xfrm rot="21364668">
            <a:off x="1270430" y="3205607"/>
            <a:ext cx="10259635" cy="12538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86641" y="5667527"/>
            <a:ext cx="4007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BBER Calculations (population scenario 1)</a:t>
            </a:r>
          </a:p>
        </p:txBody>
      </p:sp>
    </p:spTree>
    <p:extLst>
      <p:ext uri="{BB962C8B-B14F-4D97-AF65-F5344CB8AC3E}">
        <p14:creationId xmlns:p14="http://schemas.microsoft.com/office/powerpoint/2010/main" val="4285165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Estimated state expenditures (4)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0541836"/>
              </p:ext>
            </p:extLst>
          </p:nvPr>
        </p:nvGraphicFramePr>
        <p:xfrm>
          <a:off x="575734" y="1244600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86641" y="5667527"/>
            <a:ext cx="4007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BBER Calculations (population scenario 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264F1F-4DA0-B822-E163-E3131593A863}"/>
              </a:ext>
            </a:extLst>
          </p:cNvPr>
          <p:cNvSpPr txBox="1"/>
          <p:nvPr/>
        </p:nvSpPr>
        <p:spPr>
          <a:xfrm>
            <a:off x="4321433" y="885841"/>
            <a:ext cx="38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Cost of doing nothing: </a:t>
            </a:r>
          </a:p>
        </p:txBody>
      </p:sp>
    </p:spTree>
    <p:extLst>
      <p:ext uri="{BB962C8B-B14F-4D97-AF65-F5344CB8AC3E}">
        <p14:creationId xmlns:p14="http://schemas.microsoft.com/office/powerpoint/2010/main" val="3140480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866" y="620832"/>
            <a:ext cx="11269133" cy="788176"/>
          </a:xfrm>
        </p:spPr>
        <p:txBody>
          <a:bodyPr>
            <a:normAutofit fontScale="90000"/>
          </a:bodyPr>
          <a:lstStyle/>
          <a:p>
            <a:r>
              <a:rPr lang="en-US" dirty="0"/>
              <a:t>Breakdown of estimated additional state expenditures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37863528"/>
              </p:ext>
            </p:extLst>
          </p:nvPr>
        </p:nvGraphicFramePr>
        <p:xfrm>
          <a:off x="630382" y="1409008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86641" y="5667527"/>
            <a:ext cx="4007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BBER Calculations (population scenario 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1105" y="1970117"/>
            <a:ext cx="5636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Medicaid increases more quickly because of growing elderly population, increased medical demand, and assumed excess medical inflation. </a:t>
            </a:r>
          </a:p>
        </p:txBody>
      </p:sp>
    </p:spTree>
    <p:extLst>
      <p:ext uri="{BB962C8B-B14F-4D97-AF65-F5344CB8AC3E}">
        <p14:creationId xmlns:p14="http://schemas.microsoft.com/office/powerpoint/2010/main" val="5958319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321" y="432371"/>
            <a:ext cx="11937534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Aggregate state expenditures (2021-2035)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237726430"/>
              </p:ext>
            </p:extLst>
          </p:nvPr>
        </p:nvGraphicFramePr>
        <p:xfrm>
          <a:off x="294321" y="956345"/>
          <a:ext cx="10972800" cy="480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86641" y="5667527"/>
            <a:ext cx="4007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BBER Calculations (population scenario 1)</a:t>
            </a:r>
          </a:p>
        </p:txBody>
      </p:sp>
    </p:spTree>
    <p:extLst>
      <p:ext uri="{BB962C8B-B14F-4D97-AF65-F5344CB8AC3E}">
        <p14:creationId xmlns:p14="http://schemas.microsoft.com/office/powerpoint/2010/main" val="417598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Who is BBER?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0486" y="988328"/>
            <a:ext cx="11427017" cy="47548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University of New Mexico’s Bureau of Business &amp; Economic Research.</a:t>
            </a:r>
          </a:p>
          <a:p>
            <a:pPr marL="457200" indent="-457200">
              <a:buAutoNum type="arabicPeriod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We’ve been in existence at UNM since the early 1940’s.</a:t>
            </a:r>
          </a:p>
          <a:p>
            <a:pPr marL="457200" indent="-457200">
              <a:buAutoNum type="arabicPeriod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 conduct sponsored economic and socioeconomic research on topics important to New Mexico.</a:t>
            </a:r>
          </a:p>
          <a:p>
            <a:pPr marL="457200" indent="-457200">
              <a:buAutoNum type="arabicPeriod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 are located in the bottom level of the University Advisement and Enrichment Center (contact us at: https://bber.unm.edu/about/contact/).</a:t>
            </a:r>
          </a:p>
        </p:txBody>
      </p:sp>
    </p:spTree>
    <p:extLst>
      <p:ext uri="{BB962C8B-B14F-4D97-AF65-F5344CB8AC3E}">
        <p14:creationId xmlns:p14="http://schemas.microsoft.com/office/powerpoint/2010/main" val="13726834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 &amp; key takeaways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0486" y="988328"/>
            <a:ext cx="11427017" cy="47548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NM already has a relatively old population; it will get older. </a:t>
            </a: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 average, NM households have relatively low incomes, are less likely to have retirement plans available, and have saved comparatively less for retirement. </a:t>
            </a: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Ageing by the population, without a change in retirement plan access and uptake, will exacerbate the problem of under saving.</a:t>
            </a: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Without greater saving, additional state resources will be required to ensure households retain minimum standard of living.     </a:t>
            </a:r>
          </a:p>
        </p:txBody>
      </p:sp>
    </p:spTree>
    <p:extLst>
      <p:ext uri="{BB962C8B-B14F-4D97-AF65-F5344CB8AC3E}">
        <p14:creationId xmlns:p14="http://schemas.microsoft.com/office/powerpoint/2010/main" val="11266242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 txBox="1">
            <a:spLocks/>
          </p:cNvSpPr>
          <p:nvPr/>
        </p:nvSpPr>
        <p:spPr>
          <a:xfrm>
            <a:off x="776031" y="2110295"/>
            <a:ext cx="10651331" cy="2051066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Thank you!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065225" y="4559123"/>
            <a:ext cx="10058400" cy="15518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sz="1400" baseline="0" dirty="0"/>
              <a:t>Michael O’Donnell, BBER director, </a:t>
            </a:r>
            <a:r>
              <a:rPr lang="en-US" sz="1400" baseline="0" dirty="0">
                <a:hlinkClick r:id="rId3"/>
              </a:rPr>
              <a:t>mo8684</a:t>
            </a:r>
            <a:r>
              <a:rPr lang="en-US" sz="1400" dirty="0">
                <a:hlinkClick r:id="rId3"/>
              </a:rPr>
              <a:t>@UNM.EDU</a:t>
            </a:r>
            <a:endParaRPr lang="en-US" sz="1400" dirty="0"/>
          </a:p>
          <a:p>
            <a:pPr>
              <a:lnSpc>
                <a:spcPct val="50000"/>
              </a:lnSpc>
            </a:pPr>
            <a:endParaRPr lang="en-US" sz="1400" dirty="0"/>
          </a:p>
          <a:p>
            <a:pPr>
              <a:lnSpc>
                <a:spcPct val="50000"/>
              </a:lnSpc>
            </a:pPr>
            <a:r>
              <a:rPr lang="en-US" sz="1400" dirty="0">
                <a:hlinkClick r:id="rId4"/>
              </a:rPr>
              <a:t>https://bber.unm.edu/</a:t>
            </a:r>
            <a:endParaRPr lang="en-US" sz="1400" dirty="0"/>
          </a:p>
          <a:p>
            <a:pPr>
              <a:lnSpc>
                <a:spcPct val="5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44947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99143" y="2261302"/>
            <a:ext cx="735008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Lessons Learned by </a:t>
            </a:r>
          </a:p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Retirement Income Security Task Force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9481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Lessons Learned by RISTF (1)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50FD04B-368D-AC9F-3CA9-1AECF97E4B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1839" y="1687915"/>
          <a:ext cx="6357233" cy="3910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831102B-5C1C-1156-1D62-26D405437660}"/>
              </a:ext>
            </a:extLst>
          </p:cNvPr>
          <p:cNvSpPr txBox="1"/>
          <p:nvPr/>
        </p:nvSpPr>
        <p:spPr>
          <a:xfrm>
            <a:off x="719091" y="5598431"/>
            <a:ext cx="4163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SIPP, 2014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132B4B-2760-412B-A264-E23085BD51CB}"/>
              </a:ext>
            </a:extLst>
          </p:cNvPr>
          <p:cNvSpPr txBox="1"/>
          <p:nvPr/>
        </p:nvSpPr>
        <p:spPr>
          <a:xfrm>
            <a:off x="1535837" y="1171852"/>
            <a:ext cx="6081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Why are you not enrolled in a plan?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FAD5B7-4BE1-6B6D-D97C-D2216BC88AF7}"/>
              </a:ext>
            </a:extLst>
          </p:cNvPr>
          <p:cNvSpPr txBox="1"/>
          <p:nvPr/>
        </p:nvSpPr>
        <p:spPr>
          <a:xfrm>
            <a:off x="7617041" y="1171852"/>
            <a:ext cx="4225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Why does NM have low savings rates?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Low plan availability</a:t>
            </a:r>
          </a:p>
          <a:p>
            <a:pPr marL="285750" indent="-285750">
              <a:buFontTx/>
              <a:buChar char="-"/>
            </a:pPr>
            <a:r>
              <a:rPr lang="en-US" dirty="0"/>
              <a:t>High share of part-time workers</a:t>
            </a:r>
          </a:p>
          <a:p>
            <a:pPr marL="285750" indent="-285750">
              <a:buFontTx/>
              <a:buChar char="-"/>
            </a:pPr>
            <a:r>
              <a:rPr lang="en-US" dirty="0"/>
              <a:t>Industry make up</a:t>
            </a:r>
          </a:p>
        </p:txBody>
      </p:sp>
    </p:spTree>
    <p:extLst>
      <p:ext uri="{BB962C8B-B14F-4D97-AF65-F5344CB8AC3E}">
        <p14:creationId xmlns:p14="http://schemas.microsoft.com/office/powerpoint/2010/main" val="3198968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Lessons Learned by RISTF (2)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31102B-5C1C-1156-1D62-26D405437660}"/>
              </a:ext>
            </a:extLst>
          </p:cNvPr>
          <p:cNvSpPr txBox="1"/>
          <p:nvPr/>
        </p:nvSpPr>
        <p:spPr>
          <a:xfrm>
            <a:off x="719090" y="5455315"/>
            <a:ext cx="7146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SIPP, 2014</a:t>
            </a:r>
          </a:p>
          <a:p>
            <a:r>
              <a:rPr lang="en-US" sz="1200" dirty="0"/>
              <a:t>Note: Private sector retirement plan cash savings (or equivalent) – does not include pension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132B4B-2760-412B-A264-E23085BD51CB}"/>
              </a:ext>
            </a:extLst>
          </p:cNvPr>
          <p:cNvSpPr txBox="1"/>
          <p:nvPr/>
        </p:nvSpPr>
        <p:spPr>
          <a:xfrm>
            <a:off x="719091" y="1171852"/>
            <a:ext cx="689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you’re over 50, how much do you have saved for retirement?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FAD5B7-4BE1-6B6D-D97C-D2216BC88AF7}"/>
              </a:ext>
            </a:extLst>
          </p:cNvPr>
          <p:cNvSpPr txBox="1"/>
          <p:nvPr/>
        </p:nvSpPr>
        <p:spPr>
          <a:xfrm>
            <a:off x="7617041" y="1171852"/>
            <a:ext cx="4225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Why is savings so low?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Relatively lower incomes?</a:t>
            </a:r>
          </a:p>
          <a:p>
            <a:pPr marL="285750" indent="-285750">
              <a:buFontTx/>
              <a:buChar char="-"/>
            </a:pPr>
            <a:r>
              <a:rPr lang="en-US" dirty="0"/>
              <a:t>Lower propensity to save?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96DCAA4-70E0-A47B-EDBC-A3C266DE6D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5591803"/>
              </p:ext>
            </p:extLst>
          </p:nvPr>
        </p:nvGraphicFramePr>
        <p:xfrm>
          <a:off x="415925" y="1712548"/>
          <a:ext cx="6757232" cy="3622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6910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Population 2020 vs 2040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931C8C5-1900-5B93-0812-5092D22080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7136566"/>
              </p:ext>
            </p:extLst>
          </p:nvPr>
        </p:nvGraphicFramePr>
        <p:xfrm>
          <a:off x="545452" y="1038082"/>
          <a:ext cx="3204512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7D32055-6F89-BF0F-5F8F-04A84BADF7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9915590"/>
              </p:ext>
            </p:extLst>
          </p:nvPr>
        </p:nvGraphicFramePr>
        <p:xfrm>
          <a:off x="4744589" y="988330"/>
          <a:ext cx="3318755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502F681-E291-256F-39EF-5C285DA8C1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0300247"/>
              </p:ext>
            </p:extLst>
          </p:nvPr>
        </p:nvGraphicFramePr>
        <p:xfrm>
          <a:off x="8488219" y="798577"/>
          <a:ext cx="3222434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E7291F7-9FCD-8A16-6FA2-AC194E3F67C8}"/>
              </a:ext>
            </a:extLst>
          </p:cNvPr>
          <p:cNvSpPr txBox="1"/>
          <p:nvPr/>
        </p:nvSpPr>
        <p:spPr>
          <a:xfrm>
            <a:off x="7830105" y="5598431"/>
            <a:ext cx="4163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UNM Geospatial &amp; Population Services</a:t>
            </a:r>
          </a:p>
        </p:txBody>
      </p:sp>
    </p:spTree>
    <p:extLst>
      <p:ext uri="{BB962C8B-B14F-4D97-AF65-F5344CB8AC3E}">
        <p14:creationId xmlns:p14="http://schemas.microsoft.com/office/powerpoint/2010/main" val="18233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8825"/>
            <a:ext cx="10058400" cy="379505"/>
          </a:xfrm>
        </p:spPr>
        <p:txBody>
          <a:bodyPr>
            <a:normAutofit fontScale="90000"/>
          </a:bodyPr>
          <a:lstStyle/>
          <a:p>
            <a:r>
              <a:rPr lang="en-US" dirty="0"/>
              <a:t>Fast forward…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0486" y="988328"/>
            <a:ext cx="11427017" cy="47548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Recognizing these challenges, Work &amp; $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asked BBER to preform two primary tasks:</a:t>
            </a:r>
          </a:p>
          <a:p>
            <a:pPr marL="457200" indent="-457200">
              <a:buAutoNum type="arabicPeriod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future enrollment in employer-sponsored retirement plans.</a:t>
            </a:r>
          </a:p>
          <a:p>
            <a:pPr marL="457200" indent="-457200">
              <a:buAutoNum type="arabicPeriod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Estimate fiscal cost to the state due to under-saving for retirement.  </a:t>
            </a:r>
          </a:p>
          <a:p>
            <a:pPr marL="0" indent="0">
              <a:buNone/>
            </a:pP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030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25250" y="2261302"/>
            <a:ext cx="849783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Estimating Enrollment in Employer-sponsored</a:t>
            </a:r>
          </a:p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Retirement Plans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85964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rgbClr val="000000"/>
      </a:dk1>
      <a:lt1>
        <a:srgbClr val="FFFFFF"/>
      </a:lt1>
      <a:dk2>
        <a:srgbClr val="63666A"/>
      </a:dk2>
      <a:lt2>
        <a:srgbClr val="A7A8AA"/>
      </a:lt2>
      <a:accent1>
        <a:srgbClr val="BA0C2F"/>
      </a:accent1>
      <a:accent2>
        <a:srgbClr val="BA0C2F"/>
      </a:accent2>
      <a:accent3>
        <a:srgbClr val="008A86"/>
      </a:accent3>
      <a:accent4>
        <a:srgbClr val="ED8B00"/>
      </a:accent4>
      <a:accent5>
        <a:srgbClr val="A8AA19"/>
      </a:accent5>
      <a:accent6>
        <a:srgbClr val="C05131"/>
      </a:accent6>
      <a:hlink>
        <a:srgbClr val="008A86"/>
      </a:hlink>
      <a:folHlink>
        <a:srgbClr val="BA0C2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19601</TotalTime>
  <Words>1630</Words>
  <Application>Microsoft Office PowerPoint</Application>
  <PresentationFormat>Widescreen</PresentationFormat>
  <Paragraphs>264</Paragraphs>
  <Slides>31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Retrospect</vt:lpstr>
      <vt:lpstr>PowerPoint Presentation</vt:lpstr>
      <vt:lpstr>Background &amp; BBER’s role </vt:lpstr>
      <vt:lpstr>Who is BBER?</vt:lpstr>
      <vt:lpstr>PowerPoint Presentation</vt:lpstr>
      <vt:lpstr>Lessons Learned by RISTF (1) </vt:lpstr>
      <vt:lpstr>Lessons Learned by RISTF (2) </vt:lpstr>
      <vt:lpstr>Population 2020 vs 2040</vt:lpstr>
      <vt:lpstr>Fast forward…</vt:lpstr>
      <vt:lpstr>PowerPoint Presentation</vt:lpstr>
      <vt:lpstr>Background &amp; methodology</vt:lpstr>
      <vt:lpstr>NM population projections (ages 15+)</vt:lpstr>
      <vt:lpstr>NM employment projections</vt:lpstr>
      <vt:lpstr>Number of jobs by type</vt:lpstr>
      <vt:lpstr>Enrollment &amp; non-enrollment by reason</vt:lpstr>
      <vt:lpstr>Net change in enrollment (2020-2040) by industry*</vt:lpstr>
      <vt:lpstr>Identification of target markets</vt:lpstr>
      <vt:lpstr>PowerPoint Presentation</vt:lpstr>
      <vt:lpstr>Methodology</vt:lpstr>
      <vt:lpstr>Median household income</vt:lpstr>
      <vt:lpstr>Composition of NM personal income</vt:lpstr>
      <vt:lpstr>Retirement savings for individuals 50+</vt:lpstr>
      <vt:lpstr>Projecting income cohorts &amp; expenditures</vt:lpstr>
      <vt:lpstr>State expenditures for retirees by income bracket*</vt:lpstr>
      <vt:lpstr>Estimated state expenditures (1)</vt:lpstr>
      <vt:lpstr>Estimated state expenditures (2)</vt:lpstr>
      <vt:lpstr>Estimated state expenditures (3)</vt:lpstr>
      <vt:lpstr>Estimated state expenditures (4)</vt:lpstr>
      <vt:lpstr>Breakdown of estimated additional state expenditures</vt:lpstr>
      <vt:lpstr>Aggregate state expenditures (2021-2035)</vt:lpstr>
      <vt:lpstr>Summary &amp; key takeaways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Ethan Gregory Rule</dc:creator>
  <cp:lastModifiedBy>Spray, Maria, STO</cp:lastModifiedBy>
  <cp:revision>862</cp:revision>
  <cp:lastPrinted>2019-11-07T20:30:24Z</cp:lastPrinted>
  <dcterms:created xsi:type="dcterms:W3CDTF">2017-06-25T02:05:31Z</dcterms:created>
  <dcterms:modified xsi:type="dcterms:W3CDTF">2022-11-14T15:50:35Z</dcterms:modified>
</cp:coreProperties>
</file>